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x="11277600" cy="8458200"/>
  <p:notesSz cx="12192000" cy="84582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9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9FA"/>
    <a:srgbClr val="FC7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>
      <p:cViewPr>
        <p:scale>
          <a:sx n="66" d="100"/>
          <a:sy n="66" d="100"/>
        </p:scale>
        <p:origin x="1416" y="38"/>
      </p:cViewPr>
      <p:guideLst>
        <p:guide orient="horz" pos="2880"/>
        <p:guide pos="19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5820" y="2125980"/>
            <a:ext cx="9585960" cy="320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81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91640" y="3840480"/>
            <a:ext cx="7894320" cy="170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10" b="0" i="0">
                <a:solidFill>
                  <a:srgbClr val="374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105"/>
              <a:t>Do</a:t>
            </a:r>
            <a:r>
              <a:rPr lang="pt-BR" spc="19"/>
              <a:t> </a:t>
            </a:r>
            <a:r>
              <a:rPr lang="pt-BR" spc="46"/>
              <a:t>Excel</a:t>
            </a:r>
            <a:r>
              <a:rPr lang="pt-BR" spc="23"/>
              <a:t> </a:t>
            </a:r>
            <a:r>
              <a:rPr lang="pt-BR" spc="74"/>
              <a:t>ao</a:t>
            </a:r>
            <a:r>
              <a:rPr lang="pt-BR" spc="23"/>
              <a:t> </a:t>
            </a:r>
            <a:r>
              <a:rPr lang="pt-BR" spc="51"/>
              <a:t>BigQuery:</a:t>
            </a:r>
            <a:r>
              <a:rPr lang="pt-BR" spc="23"/>
              <a:t> </a:t>
            </a:r>
            <a:r>
              <a:rPr lang="pt-BR" spc="51"/>
              <a:t>Transformando</a:t>
            </a:r>
            <a:r>
              <a:rPr lang="pt-BR" spc="23"/>
              <a:t> </a:t>
            </a:r>
            <a:r>
              <a:rPr lang="pt-BR" spc="97"/>
              <a:t>Dados</a:t>
            </a:r>
            <a:r>
              <a:rPr lang="pt-BR" spc="23"/>
              <a:t> </a:t>
            </a:r>
            <a:r>
              <a:rPr lang="pt-BR" spc="97"/>
              <a:t>em</a:t>
            </a:r>
            <a:r>
              <a:rPr lang="pt-BR" spc="23"/>
              <a:t> </a:t>
            </a:r>
            <a:r>
              <a:rPr lang="pt-BR" spc="56"/>
              <a:t>Insights</a:t>
            </a:r>
            <a:endParaRPr lang="pt-BR" spc="56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79"/>
              <a:t>2025-</a:t>
            </a:r>
            <a:r>
              <a:rPr lang="pt-BR" spc="74"/>
              <a:t>09-</a:t>
            </a:r>
            <a:r>
              <a:rPr lang="pt-BR" spc="60"/>
              <a:t>01</a:t>
            </a:r>
            <a:endParaRPr lang="pt-BR" spc="6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677" y="158750"/>
            <a:ext cx="6386528" cy="320216"/>
          </a:xfrm>
        </p:spPr>
        <p:txBody>
          <a:bodyPr lIns="0" tIns="0" rIns="0" bIns="0"/>
          <a:lstStyle>
            <a:lvl1pPr>
              <a:defRPr sz="2081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6890" y="1692275"/>
            <a:ext cx="8378317" cy="170816"/>
          </a:xfrm>
        </p:spPr>
        <p:txBody>
          <a:bodyPr lIns="0" tIns="0" rIns="0" bIns="0"/>
          <a:lstStyle>
            <a:lvl1pPr>
              <a:defRPr sz="1110" b="0" i="0">
                <a:solidFill>
                  <a:srgbClr val="374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105"/>
              <a:t>Do</a:t>
            </a:r>
            <a:r>
              <a:rPr lang="pt-BR" spc="19"/>
              <a:t> </a:t>
            </a:r>
            <a:r>
              <a:rPr lang="pt-BR" spc="46"/>
              <a:t>Excel</a:t>
            </a:r>
            <a:r>
              <a:rPr lang="pt-BR" spc="23"/>
              <a:t> </a:t>
            </a:r>
            <a:r>
              <a:rPr lang="pt-BR" spc="74"/>
              <a:t>ao</a:t>
            </a:r>
            <a:r>
              <a:rPr lang="pt-BR" spc="23"/>
              <a:t> </a:t>
            </a:r>
            <a:r>
              <a:rPr lang="pt-BR" spc="51"/>
              <a:t>BigQuery:</a:t>
            </a:r>
            <a:r>
              <a:rPr lang="pt-BR" spc="23"/>
              <a:t> </a:t>
            </a:r>
            <a:r>
              <a:rPr lang="pt-BR" spc="51"/>
              <a:t>Transformando</a:t>
            </a:r>
            <a:r>
              <a:rPr lang="pt-BR" spc="23"/>
              <a:t> </a:t>
            </a:r>
            <a:r>
              <a:rPr lang="pt-BR" spc="97"/>
              <a:t>Dados</a:t>
            </a:r>
            <a:r>
              <a:rPr lang="pt-BR" spc="23"/>
              <a:t> </a:t>
            </a:r>
            <a:r>
              <a:rPr lang="pt-BR" spc="97"/>
              <a:t>em</a:t>
            </a:r>
            <a:r>
              <a:rPr lang="pt-BR" spc="23"/>
              <a:t> </a:t>
            </a:r>
            <a:r>
              <a:rPr lang="pt-BR" spc="56"/>
              <a:t>Insights</a:t>
            </a:r>
            <a:endParaRPr lang="pt-BR" spc="56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79"/>
              <a:t>2025-</a:t>
            </a:r>
            <a:r>
              <a:rPr lang="pt-BR" spc="74"/>
              <a:t>09-</a:t>
            </a:r>
            <a:r>
              <a:rPr lang="pt-BR" spc="60"/>
              <a:t>01</a:t>
            </a:r>
            <a:endParaRPr lang="pt-BR" spc="6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677" y="158750"/>
            <a:ext cx="6386528" cy="320216"/>
          </a:xfrm>
        </p:spPr>
        <p:txBody>
          <a:bodyPr lIns="0" tIns="0" rIns="0" bIns="0"/>
          <a:lstStyle>
            <a:lvl1pPr>
              <a:defRPr sz="2081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3880" y="1577340"/>
            <a:ext cx="490575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07964" y="1577340"/>
            <a:ext cx="490575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105"/>
              <a:t>Do</a:t>
            </a:r>
            <a:r>
              <a:rPr lang="pt-BR" spc="19"/>
              <a:t> </a:t>
            </a:r>
            <a:r>
              <a:rPr lang="pt-BR" spc="46"/>
              <a:t>Excel</a:t>
            </a:r>
            <a:r>
              <a:rPr lang="pt-BR" spc="23"/>
              <a:t> </a:t>
            </a:r>
            <a:r>
              <a:rPr lang="pt-BR" spc="74"/>
              <a:t>ao</a:t>
            </a:r>
            <a:r>
              <a:rPr lang="pt-BR" spc="23"/>
              <a:t> </a:t>
            </a:r>
            <a:r>
              <a:rPr lang="pt-BR" spc="51"/>
              <a:t>BigQuery:</a:t>
            </a:r>
            <a:r>
              <a:rPr lang="pt-BR" spc="23"/>
              <a:t> </a:t>
            </a:r>
            <a:r>
              <a:rPr lang="pt-BR" spc="51"/>
              <a:t>Transformando</a:t>
            </a:r>
            <a:r>
              <a:rPr lang="pt-BR" spc="23"/>
              <a:t> </a:t>
            </a:r>
            <a:r>
              <a:rPr lang="pt-BR" spc="97"/>
              <a:t>Dados</a:t>
            </a:r>
            <a:r>
              <a:rPr lang="pt-BR" spc="23"/>
              <a:t> </a:t>
            </a:r>
            <a:r>
              <a:rPr lang="pt-BR" spc="97"/>
              <a:t>em</a:t>
            </a:r>
            <a:r>
              <a:rPr lang="pt-BR" spc="23"/>
              <a:t> </a:t>
            </a:r>
            <a:r>
              <a:rPr lang="pt-BR" spc="56"/>
              <a:t>Insights</a:t>
            </a:r>
            <a:endParaRPr lang="pt-BR" spc="56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79"/>
              <a:t>2025-</a:t>
            </a:r>
            <a:r>
              <a:rPr lang="pt-BR" spc="74"/>
              <a:t>09-</a:t>
            </a:r>
            <a:r>
              <a:rPr lang="pt-BR" spc="60"/>
              <a:t>01</a:t>
            </a:r>
            <a:endParaRPr lang="pt-BR" spc="6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677" y="158750"/>
            <a:ext cx="6386528" cy="320216"/>
          </a:xfrm>
        </p:spPr>
        <p:txBody>
          <a:bodyPr lIns="0" tIns="0" rIns="0" bIns="0"/>
          <a:lstStyle>
            <a:lvl1pPr>
              <a:defRPr sz="2081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105"/>
              <a:t>Do</a:t>
            </a:r>
            <a:r>
              <a:rPr lang="pt-BR" spc="19"/>
              <a:t> </a:t>
            </a:r>
            <a:r>
              <a:rPr lang="pt-BR" spc="46"/>
              <a:t>Excel</a:t>
            </a:r>
            <a:r>
              <a:rPr lang="pt-BR" spc="23"/>
              <a:t> </a:t>
            </a:r>
            <a:r>
              <a:rPr lang="pt-BR" spc="74"/>
              <a:t>ao</a:t>
            </a:r>
            <a:r>
              <a:rPr lang="pt-BR" spc="23"/>
              <a:t> </a:t>
            </a:r>
            <a:r>
              <a:rPr lang="pt-BR" spc="51"/>
              <a:t>BigQuery:</a:t>
            </a:r>
            <a:r>
              <a:rPr lang="pt-BR" spc="23"/>
              <a:t> </a:t>
            </a:r>
            <a:r>
              <a:rPr lang="pt-BR" spc="51"/>
              <a:t>Transformando</a:t>
            </a:r>
            <a:r>
              <a:rPr lang="pt-BR" spc="23"/>
              <a:t> </a:t>
            </a:r>
            <a:r>
              <a:rPr lang="pt-BR" spc="97"/>
              <a:t>Dados</a:t>
            </a:r>
            <a:r>
              <a:rPr lang="pt-BR" spc="23"/>
              <a:t> </a:t>
            </a:r>
            <a:r>
              <a:rPr lang="pt-BR" spc="97"/>
              <a:t>em</a:t>
            </a:r>
            <a:r>
              <a:rPr lang="pt-BR" spc="23"/>
              <a:t> </a:t>
            </a:r>
            <a:r>
              <a:rPr lang="pt-BR" spc="56"/>
              <a:t>Insights</a:t>
            </a:r>
            <a:endParaRPr lang="pt-BR" spc="56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79"/>
              <a:t>2025-</a:t>
            </a:r>
            <a:r>
              <a:rPr lang="pt-BR" spc="74"/>
              <a:t>09-</a:t>
            </a:r>
            <a:r>
              <a:rPr lang="pt-BR" spc="60"/>
              <a:t>01</a:t>
            </a:r>
            <a:endParaRPr lang="pt-BR" spc="6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105"/>
              <a:t>Do</a:t>
            </a:r>
            <a:r>
              <a:rPr lang="pt-BR" spc="19"/>
              <a:t> </a:t>
            </a:r>
            <a:r>
              <a:rPr lang="pt-BR" spc="46"/>
              <a:t>Excel</a:t>
            </a:r>
            <a:r>
              <a:rPr lang="pt-BR" spc="23"/>
              <a:t> </a:t>
            </a:r>
            <a:r>
              <a:rPr lang="pt-BR" spc="74"/>
              <a:t>ao</a:t>
            </a:r>
            <a:r>
              <a:rPr lang="pt-BR" spc="23"/>
              <a:t> </a:t>
            </a:r>
            <a:r>
              <a:rPr lang="pt-BR" spc="51"/>
              <a:t>BigQuery:</a:t>
            </a:r>
            <a:r>
              <a:rPr lang="pt-BR" spc="23"/>
              <a:t> </a:t>
            </a:r>
            <a:r>
              <a:rPr lang="pt-BR" spc="51"/>
              <a:t>Transformando</a:t>
            </a:r>
            <a:r>
              <a:rPr lang="pt-BR" spc="23"/>
              <a:t> </a:t>
            </a:r>
            <a:r>
              <a:rPr lang="pt-BR" spc="97"/>
              <a:t>Dados</a:t>
            </a:r>
            <a:r>
              <a:rPr lang="pt-BR" spc="23"/>
              <a:t> </a:t>
            </a:r>
            <a:r>
              <a:rPr lang="pt-BR" spc="97"/>
              <a:t>em</a:t>
            </a:r>
            <a:r>
              <a:rPr lang="pt-BR" spc="23"/>
              <a:t> </a:t>
            </a:r>
            <a:r>
              <a:rPr lang="pt-BR" spc="56"/>
              <a:t>Insights</a:t>
            </a:r>
            <a:endParaRPr lang="pt-BR" spc="56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79"/>
              <a:t>2025-</a:t>
            </a:r>
            <a:r>
              <a:rPr lang="pt-BR" spc="74"/>
              <a:t>09-</a:t>
            </a:r>
            <a:r>
              <a:rPr lang="pt-BR" spc="60"/>
              <a:t>01</a:t>
            </a:r>
            <a:endParaRPr lang="pt-BR" spc="6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23899"/>
            <a:ext cx="11277600" cy="6134100"/>
          </a:xfrm>
          <a:custGeom>
            <a:avLst/>
            <a:gdLst/>
            <a:ahLst/>
            <a:cxnLst/>
            <a:rect l="l" t="t" r="r" b="b"/>
            <a:pathLst>
              <a:path w="12192000" h="6134100">
                <a:moveTo>
                  <a:pt x="0" y="6134099"/>
                </a:moveTo>
                <a:lnTo>
                  <a:pt x="12191999" y="6134099"/>
                </a:lnTo>
                <a:lnTo>
                  <a:pt x="12191999" y="0"/>
                </a:lnTo>
                <a:lnTo>
                  <a:pt x="0" y="0"/>
                </a:lnTo>
                <a:lnTo>
                  <a:pt x="0" y="61340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1277600" cy="723900"/>
          </a:xfrm>
          <a:custGeom>
            <a:avLst/>
            <a:gdLst/>
            <a:ahLst/>
            <a:cxnLst/>
            <a:rect l="l" t="t" r="r" b="b"/>
            <a:pathLst>
              <a:path w="12192000" h="723900">
                <a:moveTo>
                  <a:pt x="12191999" y="723899"/>
                </a:moveTo>
                <a:lnTo>
                  <a:pt x="0" y="7238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23899"/>
                </a:lnTo>
                <a:close/>
              </a:path>
            </a:pathLst>
          </a:custGeom>
          <a:solidFill>
            <a:srgbClr val="4FC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677" y="158750"/>
            <a:ext cx="638652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6890" y="1692275"/>
            <a:ext cx="837831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74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0677" y="6569121"/>
            <a:ext cx="3538934" cy="1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105"/>
              <a:t>Do</a:t>
            </a:r>
            <a:r>
              <a:rPr lang="pt-BR" spc="19"/>
              <a:t> </a:t>
            </a:r>
            <a:r>
              <a:rPr lang="pt-BR" spc="46"/>
              <a:t>Excel</a:t>
            </a:r>
            <a:r>
              <a:rPr lang="pt-BR" spc="23"/>
              <a:t> </a:t>
            </a:r>
            <a:r>
              <a:rPr lang="pt-BR" spc="74"/>
              <a:t>ao</a:t>
            </a:r>
            <a:r>
              <a:rPr lang="pt-BR" spc="23"/>
              <a:t> </a:t>
            </a:r>
            <a:r>
              <a:rPr lang="pt-BR" spc="51"/>
              <a:t>BigQuery:</a:t>
            </a:r>
            <a:r>
              <a:rPr lang="pt-BR" spc="23"/>
              <a:t> </a:t>
            </a:r>
            <a:r>
              <a:rPr lang="pt-BR" spc="51"/>
              <a:t>Transformando</a:t>
            </a:r>
            <a:r>
              <a:rPr lang="pt-BR" spc="23"/>
              <a:t> </a:t>
            </a:r>
            <a:r>
              <a:rPr lang="pt-BR" spc="97"/>
              <a:t>Dados</a:t>
            </a:r>
            <a:r>
              <a:rPr lang="pt-BR" spc="23"/>
              <a:t> </a:t>
            </a:r>
            <a:r>
              <a:rPr lang="pt-BR" spc="97"/>
              <a:t>em</a:t>
            </a:r>
            <a:r>
              <a:rPr lang="pt-BR" spc="23"/>
              <a:t> </a:t>
            </a:r>
            <a:r>
              <a:rPr lang="pt-BR" spc="56"/>
              <a:t>Insights</a:t>
            </a:r>
            <a:endParaRPr lang="pt-BR" spc="56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196462" y="6569121"/>
            <a:ext cx="740679" cy="1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1" b="0" i="0">
                <a:solidFill>
                  <a:srgbClr val="4FC778"/>
                </a:solidFill>
                <a:latin typeface="Trebuchet MS"/>
                <a:cs typeface="Trebuchet MS"/>
              </a:defRPr>
            </a:lvl1pPr>
          </a:lstStyle>
          <a:p>
            <a:pPr marL="11748">
              <a:spcBef>
                <a:spcPts val="23"/>
              </a:spcBef>
            </a:pPr>
            <a:r>
              <a:rPr lang="pt-BR" spc="79"/>
              <a:t>2025-</a:t>
            </a:r>
            <a:r>
              <a:rPr lang="pt-BR" spc="74"/>
              <a:t>09-</a:t>
            </a:r>
            <a:r>
              <a:rPr lang="pt-BR" spc="60"/>
              <a:t>01</a:t>
            </a:r>
            <a:endParaRPr lang="pt-BR" spc="6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19872" y="6377940"/>
            <a:ext cx="25938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22910">
        <a:defRPr>
          <a:latin typeface="+mn-lt"/>
          <a:ea typeface="+mn-ea"/>
          <a:cs typeface="+mn-cs"/>
        </a:defRPr>
      </a:lvl2pPr>
      <a:lvl3pPr marL="845820">
        <a:defRPr>
          <a:latin typeface="+mn-lt"/>
          <a:ea typeface="+mn-ea"/>
          <a:cs typeface="+mn-cs"/>
        </a:defRPr>
      </a:lvl3pPr>
      <a:lvl4pPr marL="1268730">
        <a:defRPr>
          <a:latin typeface="+mn-lt"/>
          <a:ea typeface="+mn-ea"/>
          <a:cs typeface="+mn-cs"/>
        </a:defRPr>
      </a:lvl4pPr>
      <a:lvl5pPr marL="1691640">
        <a:defRPr>
          <a:latin typeface="+mn-lt"/>
          <a:ea typeface="+mn-ea"/>
          <a:cs typeface="+mn-cs"/>
        </a:defRPr>
      </a:lvl5pPr>
      <a:lvl6pPr marL="2114550">
        <a:defRPr>
          <a:latin typeface="+mn-lt"/>
          <a:ea typeface="+mn-ea"/>
          <a:cs typeface="+mn-cs"/>
        </a:defRPr>
      </a:lvl6pPr>
      <a:lvl7pPr marL="2537460">
        <a:defRPr>
          <a:latin typeface="+mn-lt"/>
          <a:ea typeface="+mn-ea"/>
          <a:cs typeface="+mn-cs"/>
        </a:defRPr>
      </a:lvl7pPr>
      <a:lvl8pPr marL="2960370">
        <a:defRPr>
          <a:latin typeface="+mn-lt"/>
          <a:ea typeface="+mn-ea"/>
          <a:cs typeface="+mn-cs"/>
        </a:defRPr>
      </a:lvl8pPr>
      <a:lvl9pPr marL="338328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22910">
        <a:defRPr>
          <a:latin typeface="+mn-lt"/>
          <a:ea typeface="+mn-ea"/>
          <a:cs typeface="+mn-cs"/>
        </a:defRPr>
      </a:lvl2pPr>
      <a:lvl3pPr marL="845820">
        <a:defRPr>
          <a:latin typeface="+mn-lt"/>
          <a:ea typeface="+mn-ea"/>
          <a:cs typeface="+mn-cs"/>
        </a:defRPr>
      </a:lvl3pPr>
      <a:lvl4pPr marL="1268730">
        <a:defRPr>
          <a:latin typeface="+mn-lt"/>
          <a:ea typeface="+mn-ea"/>
          <a:cs typeface="+mn-cs"/>
        </a:defRPr>
      </a:lvl4pPr>
      <a:lvl5pPr marL="1691640">
        <a:defRPr>
          <a:latin typeface="+mn-lt"/>
          <a:ea typeface="+mn-ea"/>
          <a:cs typeface="+mn-cs"/>
        </a:defRPr>
      </a:lvl5pPr>
      <a:lvl6pPr marL="2114550">
        <a:defRPr>
          <a:latin typeface="+mn-lt"/>
          <a:ea typeface="+mn-ea"/>
          <a:cs typeface="+mn-cs"/>
        </a:defRPr>
      </a:lvl6pPr>
      <a:lvl7pPr marL="2537460">
        <a:defRPr>
          <a:latin typeface="+mn-lt"/>
          <a:ea typeface="+mn-ea"/>
          <a:cs typeface="+mn-cs"/>
        </a:defRPr>
      </a:lvl7pPr>
      <a:lvl8pPr marL="2960370">
        <a:defRPr>
          <a:latin typeface="+mn-lt"/>
          <a:ea typeface="+mn-ea"/>
          <a:cs typeface="+mn-cs"/>
        </a:defRPr>
      </a:lvl8pPr>
      <a:lvl9pPr marL="338328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hyperlink" Target="mailto:(c.dias@email.com" TargetMode="External"/><Relationship Id="rId10" Type="http://schemas.openxmlformats.org/officeDocument/2006/relationships/image" Target="../media/image70.png"/><Relationship Id="rId4" Type="http://schemas.openxmlformats.org/officeDocument/2006/relationships/hyperlink" Target="mailto:(ana.s@email.com" TargetMode="External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mailto:%27b.costa@email.com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hyperlink" Target="mailto:%27ana.s@e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11277599" cy="8458200"/>
            <a:chOff x="0" y="0"/>
            <a:chExt cx="12191999" cy="6857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29249"/>
              <a:ext cx="12191999" cy="14287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599" y="761999"/>
              <a:ext cx="3048001" cy="423426"/>
            </a:xfrm>
            <a:custGeom>
              <a:avLst/>
              <a:gdLst/>
              <a:ahLst/>
              <a:cxnLst/>
              <a:rect l="l" t="t" r="r" b="b"/>
              <a:pathLst>
                <a:path w="1781175" h="342900">
                  <a:moveTo>
                    <a:pt x="1609724" y="342899"/>
                  </a:moveTo>
                  <a:lnTo>
                    <a:pt x="171449" y="342899"/>
                  </a:lnTo>
                  <a:lnTo>
                    <a:pt x="163027" y="342694"/>
                  </a:lnTo>
                  <a:lnTo>
                    <a:pt x="121680" y="335519"/>
                  </a:lnTo>
                  <a:lnTo>
                    <a:pt x="83315" y="318513"/>
                  </a:lnTo>
                  <a:lnTo>
                    <a:pt x="50216" y="292683"/>
                  </a:lnTo>
                  <a:lnTo>
                    <a:pt x="24386" y="259584"/>
                  </a:lnTo>
                  <a:lnTo>
                    <a:pt x="7380" y="221219"/>
                  </a:lnTo>
                  <a:lnTo>
                    <a:pt x="205" y="179872"/>
                  </a:lnTo>
                  <a:lnTo>
                    <a:pt x="0" y="171449"/>
                  </a:lnTo>
                  <a:lnTo>
                    <a:pt x="205" y="163027"/>
                  </a:lnTo>
                  <a:lnTo>
                    <a:pt x="7380" y="121679"/>
                  </a:lnTo>
                  <a:lnTo>
                    <a:pt x="24386" y="83315"/>
                  </a:lnTo>
                  <a:lnTo>
                    <a:pt x="50216" y="50216"/>
                  </a:lnTo>
                  <a:lnTo>
                    <a:pt x="83315" y="24386"/>
                  </a:lnTo>
                  <a:lnTo>
                    <a:pt x="121680" y="7380"/>
                  </a:lnTo>
                  <a:lnTo>
                    <a:pt x="163027" y="205"/>
                  </a:lnTo>
                  <a:lnTo>
                    <a:pt x="171449" y="0"/>
                  </a:lnTo>
                  <a:lnTo>
                    <a:pt x="1609724" y="0"/>
                  </a:lnTo>
                  <a:lnTo>
                    <a:pt x="1651393" y="5139"/>
                  </a:lnTo>
                  <a:lnTo>
                    <a:pt x="1690546" y="20242"/>
                  </a:lnTo>
                  <a:lnTo>
                    <a:pt x="1724856" y="44406"/>
                  </a:lnTo>
                  <a:lnTo>
                    <a:pt x="1752279" y="76197"/>
                  </a:lnTo>
                  <a:lnTo>
                    <a:pt x="1771156" y="113699"/>
                  </a:lnTo>
                  <a:lnTo>
                    <a:pt x="1780351" y="154644"/>
                  </a:lnTo>
                  <a:lnTo>
                    <a:pt x="1781174" y="171449"/>
                  </a:lnTo>
                  <a:lnTo>
                    <a:pt x="1780968" y="179872"/>
                  </a:lnTo>
                  <a:lnTo>
                    <a:pt x="1773793" y="221219"/>
                  </a:lnTo>
                  <a:lnTo>
                    <a:pt x="1756788" y="259584"/>
                  </a:lnTo>
                  <a:lnTo>
                    <a:pt x="1730958" y="292683"/>
                  </a:lnTo>
                  <a:lnTo>
                    <a:pt x="1697859" y="318513"/>
                  </a:lnTo>
                  <a:lnTo>
                    <a:pt x="1659494" y="335519"/>
                  </a:lnTo>
                  <a:lnTo>
                    <a:pt x="1618147" y="342694"/>
                  </a:lnTo>
                  <a:lnTo>
                    <a:pt x="1609724" y="34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5757" y="1052633"/>
            <a:ext cx="2549503" cy="296556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 algn="ctr">
              <a:spcBef>
                <a:spcPts val="93"/>
              </a:spcBef>
            </a:pPr>
            <a:r>
              <a:rPr sz="1850" b="1" dirty="0">
                <a:solidFill>
                  <a:srgbClr val="16A24A"/>
                </a:solidFill>
                <a:latin typeface="Arial"/>
                <a:cs typeface="Arial"/>
              </a:rPr>
              <a:t>Pipeline de </a:t>
            </a:r>
            <a:r>
              <a:rPr sz="1850" b="1" spc="-9" dirty="0">
                <a:solidFill>
                  <a:srgbClr val="16A24A"/>
                </a:solidFill>
                <a:latin typeface="Arial"/>
                <a:cs typeface="Arial"/>
              </a:rPr>
              <a:t>Dados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3879" y="1669557"/>
            <a:ext cx="5342763" cy="609719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  <a:tabLst>
                <a:tab pos="806466" algn="l"/>
                <a:tab pos="2232612" algn="l"/>
                <a:tab pos="2945686" algn="l"/>
              </a:tabLst>
            </a:pPr>
            <a:r>
              <a:rPr sz="3885" spc="-23" dirty="0">
                <a:latin typeface="Arial"/>
                <a:cs typeface="Arial"/>
              </a:rPr>
              <a:t>Do</a:t>
            </a:r>
            <a:r>
              <a:rPr sz="3885" dirty="0">
                <a:latin typeface="Arial"/>
                <a:cs typeface="Arial"/>
              </a:rPr>
              <a:t>	</a:t>
            </a:r>
            <a:r>
              <a:rPr sz="3885" spc="-9" dirty="0">
                <a:latin typeface="Arial"/>
                <a:cs typeface="Arial"/>
              </a:rPr>
              <a:t>Excel</a:t>
            </a:r>
            <a:r>
              <a:rPr sz="3885" dirty="0">
                <a:latin typeface="Arial"/>
                <a:cs typeface="Arial"/>
              </a:rPr>
              <a:t>	</a:t>
            </a:r>
            <a:r>
              <a:rPr sz="3885" spc="-23" dirty="0">
                <a:latin typeface="Arial"/>
                <a:cs typeface="Arial"/>
              </a:rPr>
              <a:t>ao</a:t>
            </a:r>
            <a:r>
              <a:rPr sz="3885" dirty="0">
                <a:latin typeface="Arial"/>
                <a:cs typeface="Arial"/>
              </a:rPr>
              <a:t>	</a:t>
            </a:r>
            <a:r>
              <a:rPr sz="3885" spc="-9" dirty="0">
                <a:latin typeface="Arial"/>
                <a:cs typeface="Arial"/>
              </a:rPr>
              <a:t>BigQuery:</a:t>
            </a:r>
            <a:endParaRPr sz="3885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132" y="2374170"/>
            <a:ext cx="4768310" cy="2548583"/>
          </a:xfrm>
          <a:prstGeom prst="rect">
            <a:avLst/>
          </a:prstGeom>
        </p:spPr>
        <p:txBody>
          <a:bodyPr vert="horz" wrap="square" lIns="0" tIns="16447" rIns="0" bIns="0" rtlCol="0">
            <a:spAutoFit/>
          </a:bodyPr>
          <a:lstStyle/>
          <a:p>
            <a:pPr marL="11748">
              <a:spcBef>
                <a:spcPts val="130"/>
              </a:spcBef>
            </a:pPr>
            <a:r>
              <a:rPr sz="2405" dirty="0">
                <a:solidFill>
                  <a:srgbClr val="FFFFFF"/>
                </a:solidFill>
                <a:latin typeface="Arial"/>
                <a:cs typeface="Arial"/>
              </a:rPr>
              <a:t>Transformando</a:t>
            </a:r>
            <a:r>
              <a:rPr sz="2405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FFFF"/>
                </a:solidFill>
                <a:latin typeface="Arial"/>
                <a:cs typeface="Arial"/>
              </a:rPr>
              <a:t>Dados</a:t>
            </a:r>
            <a:r>
              <a:rPr sz="2405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2405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5" spc="-9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2405" dirty="0">
              <a:latin typeface="Arial"/>
              <a:cs typeface="Arial"/>
            </a:endParaRPr>
          </a:p>
          <a:p>
            <a:pPr marL="11748">
              <a:spcBef>
                <a:spcPts val="2387"/>
              </a:spcBef>
            </a:pPr>
            <a:endParaRPr lang="pt-BR" sz="1989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1748">
              <a:spcBef>
                <a:spcPts val="2387"/>
              </a:spcBef>
            </a:pPr>
            <a:endParaRPr lang="pt-BR" sz="1989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1748">
              <a:spcBef>
                <a:spcPts val="2387"/>
              </a:spcBef>
            </a:pPr>
            <a:r>
              <a:rPr sz="4070" dirty="0">
                <a:solidFill>
                  <a:srgbClr val="FFFFFF"/>
                </a:solidFill>
                <a:latin typeface="Arial"/>
                <a:cs typeface="Arial"/>
              </a:rPr>
              <a:t>Livraria</a:t>
            </a:r>
            <a:r>
              <a:rPr sz="4070" spc="-2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70" spc="-9" dirty="0">
                <a:solidFill>
                  <a:srgbClr val="FFFFFF"/>
                </a:solidFill>
                <a:latin typeface="Arial"/>
                <a:cs typeface="Arial"/>
              </a:rPr>
              <a:t>DevSaber</a:t>
            </a:r>
            <a:endParaRPr sz="4070" dirty="0">
              <a:latin typeface="Arial"/>
              <a:cs typeface="Arial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14229D22-D262-F612-9D58-FA03000B518D}"/>
              </a:ext>
            </a:extLst>
          </p:cNvPr>
          <p:cNvSpPr/>
          <p:nvPr/>
        </p:nvSpPr>
        <p:spPr>
          <a:xfrm>
            <a:off x="6360547" y="1832610"/>
            <a:ext cx="4863464" cy="5039676"/>
          </a:xfrm>
          <a:custGeom>
            <a:avLst/>
            <a:gdLst>
              <a:gd name="connsiteX0" fmla="*/ 5130102 w 5130102"/>
              <a:gd name="connsiteY0" fmla="*/ 3187096 h 6349978"/>
              <a:gd name="connsiteX1" fmla="*/ 3175000 w 5130102"/>
              <a:gd name="connsiteY1" fmla="*/ 6349976 h 6349978"/>
              <a:gd name="connsiteX2" fmla="*/ 0 w 5130102"/>
              <a:gd name="connsiteY2" fmla="*/ 3175027 h 6349978"/>
              <a:gd name="connsiteX3" fmla="*/ 3175000 w 5130102"/>
              <a:gd name="connsiteY3" fmla="*/ 2 h 6349978"/>
              <a:gd name="connsiteX4" fmla="*/ 5130102 w 5130102"/>
              <a:gd name="connsiteY4" fmla="*/ 3187096 h 6349978"/>
              <a:gd name="connsiteX0" fmla="*/ 4257038 w 4257038"/>
              <a:gd name="connsiteY0" fmla="*/ 3187127 h 6350042"/>
              <a:gd name="connsiteX1" fmla="*/ 2301936 w 4257038"/>
              <a:gd name="connsiteY1" fmla="*/ 6350007 h 6350042"/>
              <a:gd name="connsiteX2" fmla="*/ 0 w 4257038"/>
              <a:gd name="connsiteY2" fmla="*/ 3235402 h 6350042"/>
              <a:gd name="connsiteX3" fmla="*/ 2301936 w 4257038"/>
              <a:gd name="connsiteY3" fmla="*/ 33 h 6350042"/>
              <a:gd name="connsiteX4" fmla="*/ 4257038 w 4257038"/>
              <a:gd name="connsiteY4" fmla="*/ 3187127 h 635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038" h="6350042">
                <a:moveTo>
                  <a:pt x="4257038" y="3187127"/>
                </a:moveTo>
                <a:cubicBezTo>
                  <a:pt x="4257038" y="4940553"/>
                  <a:pt x="3011442" y="6341961"/>
                  <a:pt x="2301936" y="6350007"/>
                </a:cubicBezTo>
                <a:cubicBezTo>
                  <a:pt x="1592430" y="6358053"/>
                  <a:pt x="0" y="4988828"/>
                  <a:pt x="0" y="3235402"/>
                </a:cubicBezTo>
                <a:cubicBezTo>
                  <a:pt x="0" y="1481888"/>
                  <a:pt x="1592430" y="8079"/>
                  <a:pt x="2301936" y="33"/>
                </a:cubicBezTo>
                <a:cubicBezTo>
                  <a:pt x="3011442" y="-8013"/>
                  <a:pt x="4257038" y="1433613"/>
                  <a:pt x="4257038" y="3187127"/>
                </a:cubicBezTo>
                <a:close/>
              </a:path>
            </a:pathLst>
          </a:custGeom>
          <a:blipFill dpi="0" rotWithShape="1">
            <a:blip r:embed="rId4">
              <a:alphaModFix amt="44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 trans="67000" intensity="4"/>
                      </a14:imgEffect>
                    </a14:imgLayer>
                  </a14:imgProps>
                </a:ext>
              </a:extLst>
            </a:blip>
            <a:srcRect/>
            <a:stretch>
              <a:fillRect l="-25046" r="-25046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92433CD1-A01B-70D0-AFB7-08C0932DB515}"/>
              </a:ext>
            </a:extLst>
          </p:cNvPr>
          <p:cNvSpPr txBox="1"/>
          <p:nvPr/>
        </p:nvSpPr>
        <p:spPr>
          <a:xfrm>
            <a:off x="594061" y="5846992"/>
            <a:ext cx="5749589" cy="1475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42"/>
              </a:lnSpc>
            </a:pPr>
            <a:r>
              <a:rPr lang="en-US" sz="2220" spc="-100" dirty="0">
                <a:solidFill>
                  <a:schemeClr val="bg1"/>
                </a:solidFill>
                <a:latin typeface="Arial" panose="020B0604020202020204" pitchFamily="34" charset="0"/>
                <a:ea typeface="Montaser Arabic Light"/>
                <a:cs typeface="Arial" panose="020B0604020202020204" pitchFamily="34" charset="0"/>
                <a:sym typeface="Montaser Arabic Light"/>
              </a:rPr>
              <a:t>Uma breve apresentação sobre</a:t>
            </a:r>
          </a:p>
          <a:p>
            <a:pPr algn="l">
              <a:lnSpc>
                <a:spcPts val="4042"/>
              </a:lnSpc>
            </a:pPr>
            <a:r>
              <a:rPr lang="en-US" sz="2220" spc="-100" dirty="0">
                <a:solidFill>
                  <a:schemeClr val="bg1"/>
                </a:solidFill>
                <a:latin typeface="Arial" panose="020B0604020202020204" pitchFamily="34" charset="0"/>
                <a:ea typeface="Montaser Arabic Light"/>
                <a:cs typeface="Arial" panose="020B0604020202020204" pitchFamily="34" charset="0"/>
                <a:sym typeface="Montaser Arabic Light"/>
              </a:rPr>
              <a:t>nosso projeto: </a:t>
            </a:r>
            <a:r>
              <a:rPr lang="en-US" sz="2220" b="1" spc="-100" dirty="0">
                <a:solidFill>
                  <a:schemeClr val="bg1"/>
                </a:solidFill>
                <a:highlight>
                  <a:srgbClr val="008000"/>
                </a:highlight>
                <a:latin typeface="Arial" panose="020B0604020202020204" pitchFamily="34" charset="0"/>
                <a:ea typeface="Montaser Arabic Bold"/>
                <a:cs typeface="Arial" panose="020B0604020202020204" pitchFamily="34" charset="0"/>
                <a:sym typeface="Montaser Arabic Bold"/>
              </a:rPr>
              <a:t>Estrutura e análise de vendas e clientes.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4082"/>
            <a:ext cx="11277600" cy="6773020"/>
            <a:chOff x="0" y="-368935"/>
            <a:chExt cx="12192000" cy="7322184"/>
          </a:xfrm>
        </p:grpSpPr>
        <p:sp>
          <p:nvSpPr>
            <p:cNvPr id="3" name="object 3"/>
            <p:cNvSpPr/>
            <p:nvPr/>
          </p:nvSpPr>
          <p:spPr>
            <a:xfrm>
              <a:off x="0" y="723899"/>
              <a:ext cx="12192000" cy="6229350"/>
            </a:xfrm>
            <a:custGeom>
              <a:avLst/>
              <a:gdLst/>
              <a:ahLst/>
              <a:cxnLst/>
              <a:rect l="l" t="t" r="r" b="b"/>
              <a:pathLst>
                <a:path w="12192000" h="6229350">
                  <a:moveTo>
                    <a:pt x="0" y="6229349"/>
                  </a:moveTo>
                  <a:lnTo>
                    <a:pt x="12191999" y="62293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2293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-368935"/>
              <a:ext cx="12192000" cy="778508"/>
            </a:xfrm>
            <a:custGeom>
              <a:avLst/>
              <a:gdLst/>
              <a:ahLst/>
              <a:cxnLst/>
              <a:rect l="l" t="t" r="r" b="b"/>
              <a:pathLst>
                <a:path w="12192000" h="723900">
                  <a:moveTo>
                    <a:pt x="12191999" y="723899"/>
                  </a:moveTo>
                  <a:lnTo>
                    <a:pt x="0" y="72389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7238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2424" y="207330"/>
            <a:ext cx="5907538" cy="358111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z="2250" spc="250" dirty="0">
                <a:latin typeface="Montaser Arabic" panose="020B0604020202020204" charset="-78"/>
                <a:cs typeface="Montaser Arabic" panose="020B0604020202020204" charset="-78"/>
              </a:rPr>
              <a:t>RESULTADOS</a:t>
            </a:r>
            <a:r>
              <a:rPr lang="pt-BR" sz="2250" spc="102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12" dirty="0">
                <a:latin typeface="Montaser Arabic" panose="020B0604020202020204" charset="-78"/>
                <a:cs typeface="Montaser Arabic" panose="020B0604020202020204" charset="-78"/>
              </a:rPr>
              <a:t>E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54" dirty="0">
                <a:latin typeface="Montaser Arabic" panose="020B0604020202020204" charset="-78"/>
                <a:cs typeface="Montaser Arabic" panose="020B0604020202020204" charset="-78"/>
              </a:rPr>
              <a:t>INSIGHTS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22" dirty="0">
                <a:latin typeface="Montaser Arabic" panose="020B0604020202020204" charset="-78"/>
                <a:cs typeface="Montaser Arabic" panose="020B0604020202020204" charset="-78"/>
              </a:rPr>
              <a:t>OBTIDOS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247B4772-12E4-9656-9708-ECA24A9C3DE8}"/>
              </a:ext>
            </a:extLst>
          </p:cNvPr>
          <p:cNvGrpSpPr/>
          <p:nvPr/>
        </p:nvGrpSpPr>
        <p:grpSpPr>
          <a:xfrm>
            <a:off x="1" y="1163002"/>
            <a:ext cx="11125199" cy="7087868"/>
            <a:chOff x="140969" y="1163002"/>
            <a:chExt cx="10784453" cy="5876686"/>
          </a:xfrm>
        </p:grpSpPr>
        <p:grpSp>
          <p:nvGrpSpPr>
            <p:cNvPr id="6" name="object 6"/>
            <p:cNvGrpSpPr/>
            <p:nvPr/>
          </p:nvGrpSpPr>
          <p:grpSpPr>
            <a:xfrm>
              <a:off x="352424" y="1163014"/>
              <a:ext cx="3383527" cy="2599121"/>
              <a:chOff x="380999" y="914413"/>
              <a:chExt cx="3657867" cy="2809861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380999" y="933449"/>
                <a:ext cx="3657600" cy="2790825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2790825">
                    <a:moveTo>
                      <a:pt x="3586402" y="2790824"/>
                    </a:moveTo>
                    <a:lnTo>
                      <a:pt x="71196" y="2790824"/>
                    </a:lnTo>
                    <a:lnTo>
                      <a:pt x="66241" y="2790336"/>
                    </a:lnTo>
                    <a:lnTo>
                      <a:pt x="29705" y="2775202"/>
                    </a:lnTo>
                    <a:lnTo>
                      <a:pt x="3885" y="2739162"/>
                    </a:lnTo>
                    <a:lnTo>
                      <a:pt x="0" y="2719628"/>
                    </a:lnTo>
                    <a:lnTo>
                      <a:pt x="0" y="2714624"/>
                    </a:lnTo>
                    <a:lnTo>
                      <a:pt x="0" y="53397"/>
                    </a:lnTo>
                    <a:lnTo>
                      <a:pt x="18780" y="19392"/>
                    </a:lnTo>
                    <a:lnTo>
                      <a:pt x="56426" y="1830"/>
                    </a:lnTo>
                    <a:lnTo>
                      <a:pt x="71196" y="0"/>
                    </a:lnTo>
                    <a:lnTo>
                      <a:pt x="3586402" y="0"/>
                    </a:lnTo>
                    <a:lnTo>
                      <a:pt x="3627893" y="11716"/>
                    </a:lnTo>
                    <a:lnTo>
                      <a:pt x="3655158" y="42320"/>
                    </a:lnTo>
                    <a:lnTo>
                      <a:pt x="3657599" y="53397"/>
                    </a:lnTo>
                    <a:lnTo>
                      <a:pt x="3657599" y="2719628"/>
                    </a:lnTo>
                    <a:lnTo>
                      <a:pt x="3641977" y="2761119"/>
                    </a:lnTo>
                    <a:lnTo>
                      <a:pt x="3605937" y="2786938"/>
                    </a:lnTo>
                    <a:lnTo>
                      <a:pt x="3591358" y="2790336"/>
                    </a:lnTo>
                    <a:lnTo>
                      <a:pt x="3586402" y="27908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381266" y="914413"/>
                <a:ext cx="3657600" cy="666750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666750">
                    <a:moveTo>
                      <a:pt x="628370" y="420814"/>
                    </a:moveTo>
                    <a:lnTo>
                      <a:pt x="622274" y="374510"/>
                    </a:lnTo>
                    <a:lnTo>
                      <a:pt x="607263" y="330288"/>
                    </a:lnTo>
                    <a:lnTo>
                      <a:pt x="583907" y="289839"/>
                    </a:lnTo>
                    <a:lnTo>
                      <a:pt x="553123" y="254723"/>
                    </a:lnTo>
                    <a:lnTo>
                      <a:pt x="516064" y="226288"/>
                    </a:lnTo>
                    <a:lnTo>
                      <a:pt x="474167" y="205638"/>
                    </a:lnTo>
                    <a:lnTo>
                      <a:pt x="429056" y="193548"/>
                    </a:lnTo>
                    <a:lnTo>
                      <a:pt x="398056" y="190500"/>
                    </a:lnTo>
                    <a:lnTo>
                      <a:pt x="382447" y="190500"/>
                    </a:lnTo>
                    <a:lnTo>
                      <a:pt x="336143" y="196596"/>
                    </a:lnTo>
                    <a:lnTo>
                      <a:pt x="291922" y="211607"/>
                    </a:lnTo>
                    <a:lnTo>
                      <a:pt x="251472" y="234962"/>
                    </a:lnTo>
                    <a:lnTo>
                      <a:pt x="216357" y="265747"/>
                    </a:lnTo>
                    <a:lnTo>
                      <a:pt x="187921" y="302806"/>
                    </a:lnTo>
                    <a:lnTo>
                      <a:pt x="167271" y="344703"/>
                    </a:lnTo>
                    <a:lnTo>
                      <a:pt x="155181" y="389813"/>
                    </a:lnTo>
                    <a:lnTo>
                      <a:pt x="152120" y="420814"/>
                    </a:lnTo>
                    <a:lnTo>
                      <a:pt x="152120" y="436422"/>
                    </a:lnTo>
                    <a:lnTo>
                      <a:pt x="158229" y="482727"/>
                    </a:lnTo>
                    <a:lnTo>
                      <a:pt x="173240" y="526948"/>
                    </a:lnTo>
                    <a:lnTo>
                      <a:pt x="196596" y="567397"/>
                    </a:lnTo>
                    <a:lnTo>
                      <a:pt x="227380" y="602513"/>
                    </a:lnTo>
                    <a:lnTo>
                      <a:pt x="264439" y="630948"/>
                    </a:lnTo>
                    <a:lnTo>
                      <a:pt x="306336" y="651598"/>
                    </a:lnTo>
                    <a:lnTo>
                      <a:pt x="351447" y="663689"/>
                    </a:lnTo>
                    <a:lnTo>
                      <a:pt x="382447" y="666750"/>
                    </a:lnTo>
                    <a:lnTo>
                      <a:pt x="398056" y="666750"/>
                    </a:lnTo>
                    <a:lnTo>
                      <a:pt x="444360" y="660641"/>
                    </a:lnTo>
                    <a:lnTo>
                      <a:pt x="488581" y="645629"/>
                    </a:lnTo>
                    <a:lnTo>
                      <a:pt x="529031" y="622274"/>
                    </a:lnTo>
                    <a:lnTo>
                      <a:pt x="564146" y="591489"/>
                    </a:lnTo>
                    <a:lnTo>
                      <a:pt x="592582" y="554431"/>
                    </a:lnTo>
                    <a:lnTo>
                      <a:pt x="613232" y="512533"/>
                    </a:lnTo>
                    <a:lnTo>
                      <a:pt x="625322" y="467423"/>
                    </a:lnTo>
                    <a:lnTo>
                      <a:pt x="628370" y="436422"/>
                    </a:lnTo>
                    <a:lnTo>
                      <a:pt x="628370" y="428625"/>
                    </a:lnTo>
                    <a:lnTo>
                      <a:pt x="628370" y="420814"/>
                    </a:lnTo>
                    <a:close/>
                  </a:path>
                  <a:path w="3657600" h="666750">
                    <a:moveTo>
                      <a:pt x="3657054" y="70446"/>
                    </a:moveTo>
                    <a:lnTo>
                      <a:pt x="3647033" y="38100"/>
                    </a:lnTo>
                    <a:lnTo>
                      <a:pt x="3644493" y="33845"/>
                    </a:lnTo>
                    <a:lnTo>
                      <a:pt x="3610292" y="5791"/>
                    </a:lnTo>
                    <a:lnTo>
                      <a:pt x="3581120" y="0"/>
                    </a:lnTo>
                    <a:lnTo>
                      <a:pt x="75920" y="0"/>
                    </a:lnTo>
                    <a:lnTo>
                      <a:pt x="33578" y="12827"/>
                    </a:lnTo>
                    <a:lnTo>
                      <a:pt x="5524" y="47028"/>
                    </a:lnTo>
                    <a:lnTo>
                      <a:pt x="0" y="70446"/>
                    </a:lnTo>
                    <a:lnTo>
                      <a:pt x="1663" y="66281"/>
                    </a:lnTo>
                    <a:lnTo>
                      <a:pt x="9398" y="56946"/>
                    </a:lnTo>
                    <a:lnTo>
                      <a:pt x="46761" y="40995"/>
                    </a:lnTo>
                    <a:lnTo>
                      <a:pt x="75920" y="38100"/>
                    </a:lnTo>
                    <a:lnTo>
                      <a:pt x="3581120" y="38100"/>
                    </a:lnTo>
                    <a:lnTo>
                      <a:pt x="3623475" y="44513"/>
                    </a:lnTo>
                    <a:lnTo>
                      <a:pt x="3655390" y="66281"/>
                    </a:lnTo>
                    <a:lnTo>
                      <a:pt x="3657054" y="70446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" name="object 9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7224" y="1209676"/>
                <a:ext cx="238124" cy="266699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481648" y="1882537"/>
              <a:ext cx="2879312" cy="695896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388" b="1" spc="130" dirty="0">
                  <a:solidFill>
                    <a:srgbClr val="1F2937"/>
                  </a:solidFill>
                  <a:latin typeface="Trebuchet MS"/>
                  <a:cs typeface="Trebuchet MS"/>
                </a:rPr>
                <a:t>Clientes</a:t>
              </a:r>
              <a:r>
                <a:rPr sz="1388" b="1" spc="74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99" dirty="0">
                  <a:solidFill>
                    <a:srgbClr val="1F2937"/>
                  </a:solidFill>
                  <a:latin typeface="Trebuchet MS"/>
                  <a:cs typeface="Trebuchet MS"/>
                </a:rPr>
                <a:t>em</a:t>
              </a:r>
              <a:r>
                <a:rPr sz="1388" b="1" spc="74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212" dirty="0">
                  <a:solidFill>
                    <a:srgbClr val="1F2937"/>
                  </a:solidFill>
                  <a:latin typeface="Trebuchet MS"/>
                  <a:cs typeface="Trebuchet MS"/>
                </a:rPr>
                <a:t>São</a:t>
              </a:r>
              <a:r>
                <a:rPr sz="1388" b="1" spc="74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43" dirty="0">
                  <a:solidFill>
                    <a:srgbClr val="1F2937"/>
                  </a:solidFill>
                  <a:latin typeface="Trebuchet MS"/>
                  <a:cs typeface="Trebuchet MS"/>
                </a:rPr>
                <a:t>Paulo</a:t>
              </a:r>
              <a:r>
                <a:rPr sz="1388" b="1" spc="79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62" dirty="0">
                  <a:solidFill>
                    <a:srgbClr val="1F2937"/>
                  </a:solidFill>
                  <a:latin typeface="Trebuchet MS"/>
                  <a:cs typeface="Trebuchet MS"/>
                </a:rPr>
                <a:t>(SP)</a:t>
              </a:r>
              <a:endParaRPr sz="1388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25000"/>
                </a:lnSpc>
                <a:spcBef>
                  <a:spcPts val="500"/>
                </a:spcBef>
              </a:pP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Identificamos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que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a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3" dirty="0">
                  <a:solidFill>
                    <a:srgbClr val="4A5462"/>
                  </a:solidFill>
                  <a:latin typeface="Trebuchet MS"/>
                  <a:cs typeface="Trebuchet MS"/>
                </a:rPr>
                <a:t>base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clientes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em </a:t>
              </a:r>
              <a:r>
                <a:rPr sz="1110" spc="111" dirty="0">
                  <a:solidFill>
                    <a:srgbClr val="4A5462"/>
                  </a:solidFill>
                  <a:latin typeface="Trebuchet MS"/>
                  <a:cs typeface="Trebuchet MS"/>
                </a:rPr>
                <a:t>São</a:t>
              </a:r>
              <a:r>
                <a:rPr sz="111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Paulo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é</a:t>
              </a:r>
              <a:r>
                <a:rPr sz="111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composta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-19" dirty="0">
                  <a:solidFill>
                    <a:srgbClr val="4A5462"/>
                  </a:solidFill>
                  <a:latin typeface="Trebuchet MS"/>
                  <a:cs typeface="Trebuchet MS"/>
                </a:rPr>
                <a:t>por:</a:t>
              </a:r>
              <a:endParaRPr sz="1110" dirty="0">
                <a:latin typeface="Trebuchet MS"/>
                <a:cs typeface="Trebuchet MS"/>
              </a:endParaRPr>
            </a:p>
          </p:txBody>
        </p:sp>
        <p:grpSp>
          <p:nvGrpSpPr>
            <p:cNvPr id="11" name="object 11"/>
            <p:cNvGrpSpPr/>
            <p:nvPr/>
          </p:nvGrpSpPr>
          <p:grpSpPr>
            <a:xfrm>
              <a:off x="519826" y="1163002"/>
              <a:ext cx="6810613" cy="2599134"/>
              <a:chOff x="561974" y="914399"/>
              <a:chExt cx="7362825" cy="2809875"/>
            </a:xfrm>
          </p:grpSpPr>
          <p:sp>
            <p:nvSpPr>
              <p:cNvPr id="12" name="object 12"/>
              <p:cNvSpPr/>
              <p:nvPr/>
            </p:nvSpPr>
            <p:spPr>
              <a:xfrm>
                <a:off x="561962" y="2695587"/>
                <a:ext cx="47625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276225">
                    <a:moveTo>
                      <a:pt x="47625" y="249250"/>
                    </a:moveTo>
                    <a:lnTo>
                      <a:pt x="26974" y="228600"/>
                    </a:lnTo>
                    <a:lnTo>
                      <a:pt x="20662" y="228600"/>
                    </a:lnTo>
                    <a:lnTo>
                      <a:pt x="0" y="249250"/>
                    </a:lnTo>
                    <a:lnTo>
                      <a:pt x="0" y="255562"/>
                    </a:lnTo>
                    <a:lnTo>
                      <a:pt x="20662" y="276212"/>
                    </a:lnTo>
                    <a:lnTo>
                      <a:pt x="26974" y="276212"/>
                    </a:lnTo>
                    <a:lnTo>
                      <a:pt x="47625" y="255562"/>
                    </a:lnTo>
                    <a:lnTo>
                      <a:pt x="47625" y="252412"/>
                    </a:lnTo>
                    <a:lnTo>
                      <a:pt x="47625" y="249250"/>
                    </a:lnTo>
                    <a:close/>
                  </a:path>
                  <a:path w="47625" h="276225">
                    <a:moveTo>
                      <a:pt x="47625" y="20650"/>
                    </a:moveTo>
                    <a:lnTo>
                      <a:pt x="26974" y="0"/>
                    </a:lnTo>
                    <a:lnTo>
                      <a:pt x="20662" y="0"/>
                    </a:lnTo>
                    <a:lnTo>
                      <a:pt x="0" y="20650"/>
                    </a:lnTo>
                    <a:lnTo>
                      <a:pt x="0" y="26962"/>
                    </a:lnTo>
                    <a:lnTo>
                      <a:pt x="20662" y="47612"/>
                    </a:lnTo>
                    <a:lnTo>
                      <a:pt x="26974" y="47612"/>
                    </a:lnTo>
                    <a:lnTo>
                      <a:pt x="47625" y="26962"/>
                    </a:lnTo>
                    <a:lnTo>
                      <a:pt x="47625" y="23812"/>
                    </a:lnTo>
                    <a:lnTo>
                      <a:pt x="47625" y="20650"/>
                    </a:lnTo>
                    <a:close/>
                  </a:path>
                </a:pathLst>
              </a:custGeom>
              <a:solidFill>
                <a:srgbClr val="374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4267199" y="933449"/>
                <a:ext cx="3657600" cy="2790825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2790825">
                    <a:moveTo>
                      <a:pt x="3586403" y="2790824"/>
                    </a:moveTo>
                    <a:lnTo>
                      <a:pt x="71196" y="2790824"/>
                    </a:lnTo>
                    <a:lnTo>
                      <a:pt x="66241" y="2790336"/>
                    </a:lnTo>
                    <a:lnTo>
                      <a:pt x="29705" y="2775202"/>
                    </a:lnTo>
                    <a:lnTo>
                      <a:pt x="3885" y="2739162"/>
                    </a:lnTo>
                    <a:lnTo>
                      <a:pt x="0" y="2719628"/>
                    </a:lnTo>
                    <a:lnTo>
                      <a:pt x="0" y="2714624"/>
                    </a:lnTo>
                    <a:lnTo>
                      <a:pt x="0" y="53397"/>
                    </a:lnTo>
                    <a:lnTo>
                      <a:pt x="18780" y="19392"/>
                    </a:lnTo>
                    <a:lnTo>
                      <a:pt x="56426" y="1830"/>
                    </a:lnTo>
                    <a:lnTo>
                      <a:pt x="71196" y="0"/>
                    </a:lnTo>
                    <a:lnTo>
                      <a:pt x="3586403" y="0"/>
                    </a:lnTo>
                    <a:lnTo>
                      <a:pt x="3627893" y="11716"/>
                    </a:lnTo>
                    <a:lnTo>
                      <a:pt x="3655158" y="42320"/>
                    </a:lnTo>
                    <a:lnTo>
                      <a:pt x="3657599" y="53397"/>
                    </a:lnTo>
                    <a:lnTo>
                      <a:pt x="3657599" y="2719628"/>
                    </a:lnTo>
                    <a:lnTo>
                      <a:pt x="3641977" y="2761119"/>
                    </a:lnTo>
                    <a:lnTo>
                      <a:pt x="3605936" y="2786938"/>
                    </a:lnTo>
                    <a:lnTo>
                      <a:pt x="3591358" y="2790336"/>
                    </a:lnTo>
                    <a:lnTo>
                      <a:pt x="3586403" y="27908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4267477" y="914399"/>
                <a:ext cx="3657600" cy="70485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70484">
                    <a:moveTo>
                      <a:pt x="0" y="70450"/>
                    </a:moveTo>
                    <a:lnTo>
                      <a:pt x="12551" y="33857"/>
                    </a:lnTo>
                    <a:lnTo>
                      <a:pt x="46761" y="5800"/>
                    </a:lnTo>
                    <a:lnTo>
                      <a:pt x="75922" y="0"/>
                    </a:lnTo>
                    <a:lnTo>
                      <a:pt x="3581122" y="0"/>
                    </a:lnTo>
                    <a:lnTo>
                      <a:pt x="3623463" y="12829"/>
                    </a:lnTo>
                    <a:lnTo>
                      <a:pt x="3647030" y="38099"/>
                    </a:lnTo>
                    <a:lnTo>
                      <a:pt x="75922" y="38099"/>
                    </a:lnTo>
                    <a:lnTo>
                      <a:pt x="68415" y="38281"/>
                    </a:lnTo>
                    <a:lnTo>
                      <a:pt x="27604" y="46733"/>
                    </a:lnTo>
                    <a:lnTo>
                      <a:pt x="1655" y="66287"/>
                    </a:lnTo>
                    <a:lnTo>
                      <a:pt x="0" y="70450"/>
                    </a:lnTo>
                    <a:close/>
                  </a:path>
                  <a:path w="3657600" h="70484">
                    <a:moveTo>
                      <a:pt x="3657044" y="70450"/>
                    </a:moveTo>
                    <a:lnTo>
                      <a:pt x="3623463" y="44514"/>
                    </a:lnTo>
                    <a:lnTo>
                      <a:pt x="3581122" y="38099"/>
                    </a:lnTo>
                    <a:lnTo>
                      <a:pt x="3647030" y="38099"/>
                    </a:lnTo>
                    <a:lnTo>
                      <a:pt x="3656959" y="68693"/>
                    </a:lnTo>
                    <a:lnTo>
                      <a:pt x="3657044" y="70450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4419599" y="1104900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6" y="476249"/>
                    </a:lnTo>
                    <a:lnTo>
                      <a:pt x="222545" y="475867"/>
                    </a:lnTo>
                    <a:lnTo>
                      <a:pt x="184019" y="470152"/>
                    </a:lnTo>
                    <a:lnTo>
                      <a:pt x="139792" y="455139"/>
                    </a:lnTo>
                    <a:lnTo>
                      <a:pt x="99344" y="431785"/>
                    </a:lnTo>
                    <a:lnTo>
                      <a:pt x="64230" y="400989"/>
                    </a:lnTo>
                    <a:lnTo>
                      <a:pt x="35798" y="363935"/>
                    </a:lnTo>
                    <a:lnTo>
                      <a:pt x="15141" y="322045"/>
                    </a:lnTo>
                    <a:lnTo>
                      <a:pt x="3053" y="276931"/>
                    </a:lnTo>
                    <a:lnTo>
                      <a:pt x="0" y="245923"/>
                    </a:lnTo>
                    <a:lnTo>
                      <a:pt x="0" y="230326"/>
                    </a:lnTo>
                    <a:lnTo>
                      <a:pt x="6096" y="184019"/>
                    </a:lnTo>
                    <a:lnTo>
                      <a:pt x="21109" y="139792"/>
                    </a:lnTo>
                    <a:lnTo>
                      <a:pt x="44463" y="99345"/>
                    </a:lnTo>
                    <a:lnTo>
                      <a:pt x="75259" y="64230"/>
                    </a:lnTo>
                    <a:lnTo>
                      <a:pt x="112313" y="35798"/>
                    </a:lnTo>
                    <a:lnTo>
                      <a:pt x="154203" y="15141"/>
                    </a:lnTo>
                    <a:lnTo>
                      <a:pt x="199317" y="3053"/>
                    </a:lnTo>
                    <a:lnTo>
                      <a:pt x="230326" y="0"/>
                    </a:lnTo>
                    <a:lnTo>
                      <a:pt x="245923" y="0"/>
                    </a:lnTo>
                    <a:lnTo>
                      <a:pt x="292229" y="6096"/>
                    </a:lnTo>
                    <a:lnTo>
                      <a:pt x="336455" y="21110"/>
                    </a:lnTo>
                    <a:lnTo>
                      <a:pt x="376904" y="44463"/>
                    </a:lnTo>
                    <a:lnTo>
                      <a:pt x="412018" y="75259"/>
                    </a:lnTo>
                    <a:lnTo>
                      <a:pt x="440451" y="112314"/>
                    </a:lnTo>
                    <a:lnTo>
                      <a:pt x="461107" y="154203"/>
                    </a:lnTo>
                    <a:lnTo>
                      <a:pt x="473195" y="199317"/>
                    </a:lnTo>
                    <a:lnTo>
                      <a:pt x="476249" y="230326"/>
                    </a:lnTo>
                    <a:lnTo>
                      <a:pt x="476249" y="238124"/>
                    </a:lnTo>
                    <a:lnTo>
                      <a:pt x="476249" y="245923"/>
                    </a:lnTo>
                    <a:lnTo>
                      <a:pt x="470152" y="292229"/>
                    </a:lnTo>
                    <a:lnTo>
                      <a:pt x="455138" y="336456"/>
                    </a:lnTo>
                    <a:lnTo>
                      <a:pt x="431785" y="376904"/>
                    </a:lnTo>
                    <a:lnTo>
                      <a:pt x="400989" y="412019"/>
                    </a:lnTo>
                    <a:lnTo>
                      <a:pt x="363935" y="440451"/>
                    </a:lnTo>
                    <a:lnTo>
                      <a:pt x="322045" y="461108"/>
                    </a:lnTo>
                    <a:lnTo>
                      <a:pt x="276931" y="473195"/>
                    </a:lnTo>
                    <a:lnTo>
                      <a:pt x="253703" y="475867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FFA07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999" y="1209675"/>
                <a:ext cx="171449" cy="266699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657860" y="2686065"/>
              <a:ext cx="2270204" cy="434670"/>
            </a:xfrm>
            <a:prstGeom prst="rect">
              <a:avLst/>
            </a:prstGeom>
          </p:spPr>
          <p:txBody>
            <a:bodyPr vert="horz" wrap="square" lIns="0" tIns="54038" rIns="0" bIns="0" rtlCol="0">
              <a:spAutoFit/>
            </a:bodyPr>
            <a:lstStyle/>
            <a:p>
              <a:pPr marL="11748">
                <a:spcBef>
                  <a:spcPts val="425"/>
                </a:spcBef>
              </a:pPr>
              <a:r>
                <a:rPr sz="1110" b="1" spc="139" dirty="0">
                  <a:solidFill>
                    <a:srgbClr val="4FC778"/>
                  </a:solidFill>
                  <a:latin typeface="Trebuchet MS"/>
                  <a:cs typeface="Trebuchet MS"/>
                </a:rPr>
                <a:t>Ana</a:t>
              </a:r>
              <a:r>
                <a:rPr sz="1110" b="1" spc="56" dirty="0">
                  <a:solidFill>
                    <a:srgbClr val="4FC778"/>
                  </a:solidFill>
                  <a:latin typeface="Trebuchet MS"/>
                  <a:cs typeface="Trebuchet MS"/>
                </a:rPr>
                <a:t> </a:t>
              </a:r>
              <a:r>
                <a:rPr sz="1110" b="1" spc="125" dirty="0">
                  <a:solidFill>
                    <a:srgbClr val="4FC778"/>
                  </a:solidFill>
                  <a:latin typeface="Trebuchet MS"/>
                  <a:cs typeface="Trebuchet MS"/>
                </a:rPr>
                <a:t>Silva</a:t>
              </a:r>
              <a:r>
                <a:rPr sz="1110" b="1" spc="23" dirty="0">
                  <a:solidFill>
                    <a:srgbClr val="4FC778"/>
                  </a:solidFill>
                  <a:latin typeface="Trebuchet MS"/>
                  <a:cs typeface="Trebuchet MS"/>
                </a:rPr>
                <a:t> </a:t>
              </a:r>
              <a:r>
                <a:rPr sz="1110" spc="60" dirty="0">
                  <a:solidFill>
                    <a:srgbClr val="374050"/>
                  </a:solidFill>
                  <a:latin typeface="Trebuchet MS"/>
                  <a:cs typeface="Trebuchet MS"/>
                  <a:hlinkClick r:id="rId4"/>
                </a:rPr>
                <a:t>(ana.s@email.com)</a:t>
              </a:r>
              <a:endParaRPr sz="1110">
                <a:latin typeface="Trebuchet MS"/>
                <a:cs typeface="Trebuchet MS"/>
              </a:endParaRPr>
            </a:p>
            <a:p>
              <a:pPr marL="11748">
                <a:spcBef>
                  <a:spcPts val="333"/>
                </a:spcBef>
              </a:pPr>
              <a:r>
                <a:rPr sz="1110" b="1" spc="111" dirty="0">
                  <a:solidFill>
                    <a:srgbClr val="4FC778"/>
                  </a:solidFill>
                  <a:latin typeface="Trebuchet MS"/>
                  <a:cs typeface="Trebuchet MS"/>
                </a:rPr>
                <a:t>Carla</a:t>
              </a:r>
              <a:r>
                <a:rPr sz="1110" b="1" spc="51" dirty="0">
                  <a:solidFill>
                    <a:srgbClr val="4FC778"/>
                  </a:solidFill>
                  <a:latin typeface="Trebuchet MS"/>
                  <a:cs typeface="Trebuchet MS"/>
                </a:rPr>
                <a:t> </a:t>
              </a:r>
              <a:r>
                <a:rPr sz="1110" b="1" spc="148" dirty="0">
                  <a:solidFill>
                    <a:srgbClr val="4FC778"/>
                  </a:solidFill>
                  <a:latin typeface="Trebuchet MS"/>
                  <a:cs typeface="Trebuchet MS"/>
                </a:rPr>
                <a:t>Dias</a:t>
              </a:r>
              <a:r>
                <a:rPr sz="1110" b="1" spc="19" dirty="0">
                  <a:solidFill>
                    <a:srgbClr val="4FC778"/>
                  </a:solidFill>
                  <a:latin typeface="Trebuchet MS"/>
                  <a:cs typeface="Trebuchet MS"/>
                </a:rPr>
                <a:t> </a:t>
              </a:r>
              <a:r>
                <a:rPr sz="1110" spc="56" dirty="0">
                  <a:solidFill>
                    <a:srgbClr val="374050"/>
                  </a:solidFill>
                  <a:latin typeface="Trebuchet MS"/>
                  <a:cs typeface="Trebuchet MS"/>
                  <a:hlinkClick r:id="rId5"/>
                </a:rPr>
                <a:t>(c.dias@email.com)</a:t>
              </a:r>
              <a:endParaRPr sz="111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4076383" y="1882537"/>
              <a:ext cx="3010884" cy="909416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388" b="1" spc="157" dirty="0">
                  <a:solidFill>
                    <a:srgbClr val="1F2937"/>
                  </a:solidFill>
                  <a:latin typeface="Trebuchet MS"/>
                  <a:cs typeface="Trebuchet MS"/>
                </a:rPr>
                <a:t>Produtos</a:t>
              </a:r>
              <a:r>
                <a:rPr sz="1388" b="1" spc="74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57" dirty="0">
                  <a:solidFill>
                    <a:srgbClr val="1F2937"/>
                  </a:solidFill>
                  <a:latin typeface="Trebuchet MS"/>
                  <a:cs typeface="Trebuchet MS"/>
                </a:rPr>
                <a:t>de</a:t>
              </a:r>
              <a:r>
                <a:rPr sz="1388" b="1" spc="74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30" dirty="0">
                  <a:solidFill>
                    <a:srgbClr val="1F2937"/>
                  </a:solidFill>
                  <a:latin typeface="Trebuchet MS"/>
                  <a:cs typeface="Trebuchet MS"/>
                </a:rPr>
                <a:t>Ficção</a:t>
              </a:r>
              <a:r>
                <a:rPr sz="1388" b="1" spc="74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97" dirty="0">
                  <a:solidFill>
                    <a:srgbClr val="1F2937"/>
                  </a:solidFill>
                  <a:latin typeface="Trebuchet MS"/>
                  <a:cs typeface="Trebuchet MS"/>
                </a:rPr>
                <a:t>Científica</a:t>
              </a:r>
              <a:endParaRPr sz="1388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25000"/>
                </a:lnSpc>
                <a:spcBef>
                  <a:spcPts val="500"/>
                </a:spcBef>
              </a:pP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No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catálogo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produtos,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os</a:t>
              </a:r>
              <a:r>
                <a:rPr sz="1110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seguintes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foram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classificados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na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categoria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-9" dirty="0">
                  <a:solidFill>
                    <a:srgbClr val="4A5462"/>
                  </a:solidFill>
                  <a:latin typeface="Trebuchet MS"/>
                  <a:cs typeface="Trebuchet MS"/>
                </a:rPr>
                <a:t>Ficção Científica:</a:t>
              </a:r>
              <a:endParaRPr sz="1110" dirty="0">
                <a:latin typeface="Trebuchet MS"/>
                <a:cs typeface="Trebuchet MS"/>
              </a:endParaRPr>
            </a:p>
          </p:txBody>
        </p:sp>
        <p:grpSp>
          <p:nvGrpSpPr>
            <p:cNvPr id="19" name="object 19"/>
            <p:cNvGrpSpPr/>
            <p:nvPr/>
          </p:nvGrpSpPr>
          <p:grpSpPr>
            <a:xfrm>
              <a:off x="4114561" y="1163002"/>
              <a:ext cx="6810613" cy="2599134"/>
              <a:chOff x="4448174" y="914399"/>
              <a:chExt cx="7362825" cy="2809875"/>
            </a:xfrm>
          </p:grpSpPr>
          <p:sp>
            <p:nvSpPr>
              <p:cNvPr id="20" name="object 20"/>
              <p:cNvSpPr/>
              <p:nvPr/>
            </p:nvSpPr>
            <p:spPr>
              <a:xfrm>
                <a:off x="4448162" y="2924187"/>
                <a:ext cx="47625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276225">
                    <a:moveTo>
                      <a:pt x="47625" y="249250"/>
                    </a:moveTo>
                    <a:lnTo>
                      <a:pt x="26974" y="228587"/>
                    </a:lnTo>
                    <a:lnTo>
                      <a:pt x="20662" y="228587"/>
                    </a:lnTo>
                    <a:lnTo>
                      <a:pt x="0" y="249250"/>
                    </a:lnTo>
                    <a:lnTo>
                      <a:pt x="0" y="255562"/>
                    </a:lnTo>
                    <a:lnTo>
                      <a:pt x="20662" y="276212"/>
                    </a:lnTo>
                    <a:lnTo>
                      <a:pt x="26974" y="276212"/>
                    </a:lnTo>
                    <a:lnTo>
                      <a:pt x="47625" y="255562"/>
                    </a:lnTo>
                    <a:lnTo>
                      <a:pt x="47625" y="252399"/>
                    </a:lnTo>
                    <a:lnTo>
                      <a:pt x="47625" y="249250"/>
                    </a:lnTo>
                    <a:close/>
                  </a:path>
                  <a:path w="47625" h="276225">
                    <a:moveTo>
                      <a:pt x="47625" y="20650"/>
                    </a:moveTo>
                    <a:lnTo>
                      <a:pt x="26974" y="0"/>
                    </a:lnTo>
                    <a:lnTo>
                      <a:pt x="20662" y="0"/>
                    </a:lnTo>
                    <a:lnTo>
                      <a:pt x="0" y="20650"/>
                    </a:lnTo>
                    <a:lnTo>
                      <a:pt x="0" y="26962"/>
                    </a:lnTo>
                    <a:lnTo>
                      <a:pt x="20662" y="47612"/>
                    </a:lnTo>
                    <a:lnTo>
                      <a:pt x="26974" y="47612"/>
                    </a:lnTo>
                    <a:lnTo>
                      <a:pt x="47625" y="26962"/>
                    </a:lnTo>
                    <a:lnTo>
                      <a:pt x="47625" y="23812"/>
                    </a:lnTo>
                    <a:lnTo>
                      <a:pt x="47625" y="20650"/>
                    </a:lnTo>
                    <a:close/>
                  </a:path>
                </a:pathLst>
              </a:custGeom>
              <a:solidFill>
                <a:srgbClr val="374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8153398" y="933449"/>
                <a:ext cx="3657600" cy="2790825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2790825">
                    <a:moveTo>
                      <a:pt x="3586403" y="2790824"/>
                    </a:moveTo>
                    <a:lnTo>
                      <a:pt x="71196" y="2790824"/>
                    </a:lnTo>
                    <a:lnTo>
                      <a:pt x="66241" y="2790336"/>
                    </a:lnTo>
                    <a:lnTo>
                      <a:pt x="29706" y="2775202"/>
                    </a:lnTo>
                    <a:lnTo>
                      <a:pt x="3885" y="2739162"/>
                    </a:lnTo>
                    <a:lnTo>
                      <a:pt x="0" y="2719628"/>
                    </a:lnTo>
                    <a:lnTo>
                      <a:pt x="0" y="2714624"/>
                    </a:lnTo>
                    <a:lnTo>
                      <a:pt x="0" y="53397"/>
                    </a:lnTo>
                    <a:lnTo>
                      <a:pt x="18780" y="19392"/>
                    </a:lnTo>
                    <a:lnTo>
                      <a:pt x="56426" y="1830"/>
                    </a:lnTo>
                    <a:lnTo>
                      <a:pt x="71196" y="0"/>
                    </a:lnTo>
                    <a:lnTo>
                      <a:pt x="3586403" y="0"/>
                    </a:lnTo>
                    <a:lnTo>
                      <a:pt x="3627895" y="11716"/>
                    </a:lnTo>
                    <a:lnTo>
                      <a:pt x="3655160" y="42320"/>
                    </a:lnTo>
                    <a:lnTo>
                      <a:pt x="3657600" y="53397"/>
                    </a:lnTo>
                    <a:lnTo>
                      <a:pt x="3657600" y="2719628"/>
                    </a:lnTo>
                    <a:lnTo>
                      <a:pt x="3641977" y="2761119"/>
                    </a:lnTo>
                    <a:lnTo>
                      <a:pt x="3605938" y="2786938"/>
                    </a:lnTo>
                    <a:lnTo>
                      <a:pt x="3591358" y="2790336"/>
                    </a:lnTo>
                    <a:lnTo>
                      <a:pt x="3586403" y="27908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8153667" y="914412"/>
                <a:ext cx="3657600" cy="666750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666750">
                    <a:moveTo>
                      <a:pt x="628370" y="420814"/>
                    </a:moveTo>
                    <a:lnTo>
                      <a:pt x="622274" y="374510"/>
                    </a:lnTo>
                    <a:lnTo>
                      <a:pt x="607263" y="330288"/>
                    </a:lnTo>
                    <a:lnTo>
                      <a:pt x="583907" y="289839"/>
                    </a:lnTo>
                    <a:lnTo>
                      <a:pt x="553110" y="254723"/>
                    </a:lnTo>
                    <a:lnTo>
                      <a:pt x="516064" y="226288"/>
                    </a:lnTo>
                    <a:lnTo>
                      <a:pt x="474167" y="205638"/>
                    </a:lnTo>
                    <a:lnTo>
                      <a:pt x="429056" y="193548"/>
                    </a:lnTo>
                    <a:lnTo>
                      <a:pt x="398056" y="190500"/>
                    </a:lnTo>
                    <a:lnTo>
                      <a:pt x="382447" y="190500"/>
                    </a:lnTo>
                    <a:lnTo>
                      <a:pt x="336143" y="196596"/>
                    </a:lnTo>
                    <a:lnTo>
                      <a:pt x="291922" y="211607"/>
                    </a:lnTo>
                    <a:lnTo>
                      <a:pt x="251472" y="234962"/>
                    </a:lnTo>
                    <a:lnTo>
                      <a:pt x="216357" y="265747"/>
                    </a:lnTo>
                    <a:lnTo>
                      <a:pt x="187921" y="302806"/>
                    </a:lnTo>
                    <a:lnTo>
                      <a:pt x="167271" y="344703"/>
                    </a:lnTo>
                    <a:lnTo>
                      <a:pt x="155181" y="389813"/>
                    </a:lnTo>
                    <a:lnTo>
                      <a:pt x="152120" y="420814"/>
                    </a:lnTo>
                    <a:lnTo>
                      <a:pt x="152120" y="436422"/>
                    </a:lnTo>
                    <a:lnTo>
                      <a:pt x="158229" y="482727"/>
                    </a:lnTo>
                    <a:lnTo>
                      <a:pt x="173240" y="526948"/>
                    </a:lnTo>
                    <a:lnTo>
                      <a:pt x="196596" y="567397"/>
                    </a:lnTo>
                    <a:lnTo>
                      <a:pt x="227380" y="602513"/>
                    </a:lnTo>
                    <a:lnTo>
                      <a:pt x="264439" y="630948"/>
                    </a:lnTo>
                    <a:lnTo>
                      <a:pt x="306324" y="651598"/>
                    </a:lnTo>
                    <a:lnTo>
                      <a:pt x="351447" y="663689"/>
                    </a:lnTo>
                    <a:lnTo>
                      <a:pt x="382447" y="666750"/>
                    </a:lnTo>
                    <a:lnTo>
                      <a:pt x="398056" y="666750"/>
                    </a:lnTo>
                    <a:lnTo>
                      <a:pt x="444360" y="660641"/>
                    </a:lnTo>
                    <a:lnTo>
                      <a:pt x="488581" y="645629"/>
                    </a:lnTo>
                    <a:lnTo>
                      <a:pt x="529031" y="622274"/>
                    </a:lnTo>
                    <a:lnTo>
                      <a:pt x="564146" y="591489"/>
                    </a:lnTo>
                    <a:lnTo>
                      <a:pt x="592582" y="554431"/>
                    </a:lnTo>
                    <a:lnTo>
                      <a:pt x="613232" y="512533"/>
                    </a:lnTo>
                    <a:lnTo>
                      <a:pt x="625322" y="467423"/>
                    </a:lnTo>
                    <a:lnTo>
                      <a:pt x="628370" y="436422"/>
                    </a:lnTo>
                    <a:lnTo>
                      <a:pt x="628370" y="428625"/>
                    </a:lnTo>
                    <a:lnTo>
                      <a:pt x="628370" y="420814"/>
                    </a:lnTo>
                    <a:close/>
                  </a:path>
                  <a:path w="3657600" h="666750">
                    <a:moveTo>
                      <a:pt x="3657054" y="70446"/>
                    </a:moveTo>
                    <a:lnTo>
                      <a:pt x="3647033" y="38100"/>
                    </a:lnTo>
                    <a:lnTo>
                      <a:pt x="3644493" y="33845"/>
                    </a:lnTo>
                    <a:lnTo>
                      <a:pt x="3610292" y="5791"/>
                    </a:lnTo>
                    <a:lnTo>
                      <a:pt x="3581120" y="0"/>
                    </a:lnTo>
                    <a:lnTo>
                      <a:pt x="75920" y="0"/>
                    </a:lnTo>
                    <a:lnTo>
                      <a:pt x="33578" y="12827"/>
                    </a:lnTo>
                    <a:lnTo>
                      <a:pt x="5524" y="47028"/>
                    </a:lnTo>
                    <a:lnTo>
                      <a:pt x="0" y="70446"/>
                    </a:lnTo>
                    <a:lnTo>
                      <a:pt x="1663" y="66281"/>
                    </a:lnTo>
                    <a:lnTo>
                      <a:pt x="9398" y="56946"/>
                    </a:lnTo>
                    <a:lnTo>
                      <a:pt x="46761" y="40995"/>
                    </a:lnTo>
                    <a:lnTo>
                      <a:pt x="75920" y="38100"/>
                    </a:lnTo>
                    <a:lnTo>
                      <a:pt x="3581120" y="38100"/>
                    </a:lnTo>
                    <a:lnTo>
                      <a:pt x="3623462" y="44513"/>
                    </a:lnTo>
                    <a:lnTo>
                      <a:pt x="3655390" y="66281"/>
                    </a:lnTo>
                    <a:lnTo>
                      <a:pt x="3657054" y="70446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8305799" y="3067049"/>
                <a:ext cx="33528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352800" h="9525">
                    <a:moveTo>
                      <a:pt x="3352799" y="9524"/>
                    </a:moveTo>
                    <a:lnTo>
                      <a:pt x="0" y="9524"/>
                    </a:lnTo>
                    <a:lnTo>
                      <a:pt x="0" y="0"/>
                    </a:lnTo>
                    <a:lnTo>
                      <a:pt x="3352799" y="0"/>
                    </a:lnTo>
                    <a:lnTo>
                      <a:pt x="3352799" y="9524"/>
                    </a:lnTo>
                    <a:close/>
                  </a:path>
                </a:pathLst>
              </a:custGeom>
              <a:solidFill>
                <a:srgbClr val="E4E7E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4" name="object 24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48674" y="1209675"/>
                <a:ext cx="190499" cy="266699"/>
              </a:xfrm>
              <a:prstGeom prst="rect">
                <a:avLst/>
              </a:prstGeom>
            </p:spPr>
          </p:pic>
        </p:grpSp>
        <p:sp>
          <p:nvSpPr>
            <p:cNvPr id="25" name="object 25"/>
            <p:cNvSpPr txBox="1"/>
            <p:nvPr/>
          </p:nvSpPr>
          <p:spPr>
            <a:xfrm>
              <a:off x="4252596" y="2897520"/>
              <a:ext cx="1676367" cy="434670"/>
            </a:xfrm>
            <a:prstGeom prst="rect">
              <a:avLst/>
            </a:prstGeom>
          </p:spPr>
          <p:txBody>
            <a:bodyPr vert="horz" wrap="square" lIns="0" tIns="54038" rIns="0" bIns="0" rtlCol="0">
              <a:spAutoFit/>
            </a:bodyPr>
            <a:lstStyle/>
            <a:p>
              <a:pPr marL="11748">
                <a:spcBef>
                  <a:spcPts val="425"/>
                </a:spcBef>
              </a:pPr>
              <a:r>
                <a:rPr sz="1110" b="1" spc="130" dirty="0">
                  <a:solidFill>
                    <a:srgbClr val="4FC778"/>
                  </a:solidFill>
                  <a:latin typeface="Trebuchet MS"/>
                  <a:cs typeface="Trebuchet MS"/>
                </a:rPr>
                <a:t>Duna</a:t>
              </a:r>
              <a:endParaRPr sz="1110">
                <a:latin typeface="Trebuchet MS"/>
                <a:cs typeface="Trebuchet MS"/>
              </a:endParaRPr>
            </a:p>
            <a:p>
              <a:pPr marL="11748">
                <a:spcBef>
                  <a:spcPts val="333"/>
                </a:spcBef>
              </a:pPr>
              <a:r>
                <a:rPr sz="1110" b="1" spc="157" dirty="0">
                  <a:solidFill>
                    <a:srgbClr val="4FC778"/>
                  </a:solidFill>
                  <a:latin typeface="Trebuchet MS"/>
                  <a:cs typeface="Trebuchet MS"/>
                </a:rPr>
                <a:t>O</a:t>
              </a:r>
              <a:r>
                <a:rPr sz="1110" b="1" spc="51" dirty="0">
                  <a:solidFill>
                    <a:srgbClr val="4FC778"/>
                  </a:solidFill>
                  <a:latin typeface="Trebuchet MS"/>
                  <a:cs typeface="Trebuchet MS"/>
                </a:rPr>
                <a:t> </a:t>
              </a:r>
              <a:r>
                <a:rPr sz="1110" b="1" spc="120" dirty="0">
                  <a:solidFill>
                    <a:srgbClr val="4FC778"/>
                  </a:solidFill>
                  <a:latin typeface="Trebuchet MS"/>
                  <a:cs typeface="Trebuchet MS"/>
                </a:rPr>
                <a:t>Guia</a:t>
              </a:r>
              <a:r>
                <a:rPr sz="1110" b="1" spc="56" dirty="0">
                  <a:solidFill>
                    <a:srgbClr val="4FC778"/>
                  </a:solidFill>
                  <a:latin typeface="Trebuchet MS"/>
                  <a:cs typeface="Trebuchet MS"/>
                </a:rPr>
                <a:t> </a:t>
              </a:r>
              <a:r>
                <a:rPr sz="1110" b="1" spc="139" dirty="0">
                  <a:solidFill>
                    <a:srgbClr val="4FC778"/>
                  </a:solidFill>
                  <a:latin typeface="Trebuchet MS"/>
                  <a:cs typeface="Trebuchet MS"/>
                </a:rPr>
                <a:t>do</a:t>
              </a:r>
              <a:r>
                <a:rPr sz="1110" b="1" spc="56" dirty="0">
                  <a:solidFill>
                    <a:srgbClr val="4FC778"/>
                  </a:solidFill>
                  <a:latin typeface="Trebuchet MS"/>
                  <a:cs typeface="Trebuchet MS"/>
                </a:rPr>
                <a:t> </a:t>
              </a:r>
              <a:r>
                <a:rPr sz="1110" b="1" spc="97" dirty="0">
                  <a:solidFill>
                    <a:srgbClr val="4FC778"/>
                  </a:solidFill>
                  <a:latin typeface="Trebuchet MS"/>
                  <a:cs typeface="Trebuchet MS"/>
                </a:rPr>
                <a:t>Mochileiro</a:t>
              </a:r>
              <a:endParaRPr sz="1110">
                <a:latin typeface="Trebuchet MS"/>
                <a:cs typeface="Trebuchet MS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7671117" y="1882537"/>
              <a:ext cx="2558606" cy="1122936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388" b="1" spc="167" dirty="0">
                  <a:solidFill>
                    <a:srgbClr val="1F2937"/>
                  </a:solidFill>
                  <a:latin typeface="Trebuchet MS"/>
                  <a:cs typeface="Trebuchet MS"/>
                </a:rPr>
                <a:t>Vendas</a:t>
              </a:r>
              <a:r>
                <a:rPr sz="1388" b="1" spc="88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57" dirty="0">
                  <a:solidFill>
                    <a:srgbClr val="1F2937"/>
                  </a:solidFill>
                  <a:latin typeface="Trebuchet MS"/>
                  <a:cs typeface="Trebuchet MS"/>
                </a:rPr>
                <a:t>Detalhadas</a:t>
              </a:r>
              <a:endParaRPr sz="1388">
                <a:latin typeface="Trebuchet MS"/>
                <a:cs typeface="Trebuchet MS"/>
              </a:endParaRPr>
            </a:p>
            <a:p>
              <a:pPr marL="11748" marR="428784">
                <a:lnSpc>
                  <a:spcPct val="125000"/>
                </a:lnSpc>
                <a:spcBef>
                  <a:spcPts val="500"/>
                </a:spcBef>
              </a:pPr>
              <a:r>
                <a:rPr sz="1110" spc="111" dirty="0">
                  <a:solidFill>
                    <a:srgbClr val="4A5462"/>
                  </a:solidFill>
                  <a:latin typeface="Trebuchet MS"/>
                  <a:cs typeface="Trebuchet MS"/>
                </a:rPr>
                <a:t>As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vendas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detalhadas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foram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correlacionadas</a:t>
              </a:r>
              <a:r>
                <a:rPr sz="111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com</a:t>
              </a:r>
              <a:r>
                <a:rPr sz="111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sucesso,</a:t>
              </a:r>
              <a:endParaRPr sz="1110">
                <a:latin typeface="Trebuchet MS"/>
                <a:cs typeface="Trebuchet MS"/>
              </a:endParaRPr>
            </a:p>
            <a:p>
              <a:pPr marL="11748" marR="4699">
                <a:lnSpc>
                  <a:spcPct val="125000"/>
                </a:lnSpc>
              </a:pPr>
              <a:r>
                <a:rPr sz="111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demonstrando</a:t>
              </a:r>
              <a:r>
                <a:rPr sz="111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a</a:t>
              </a:r>
              <a:r>
                <a:rPr sz="111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funcionalidade</a:t>
              </a:r>
              <a:r>
                <a:rPr sz="111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dos 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relacionamentos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entre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111" dirty="0">
                  <a:solidFill>
                    <a:srgbClr val="4A5462"/>
                  </a:solidFill>
                  <a:latin typeface="Trebuchet MS"/>
                  <a:cs typeface="Trebuchet MS"/>
                </a:rPr>
                <a:t>as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tabelas.</a:t>
              </a:r>
              <a:endParaRPr sz="1110">
                <a:latin typeface="Trebuchet MS"/>
                <a:cs typeface="Trebuchet MS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671118" y="3238370"/>
              <a:ext cx="3006185" cy="351042"/>
            </a:xfrm>
            <a:prstGeom prst="rect">
              <a:avLst/>
            </a:prstGeom>
          </p:spPr>
          <p:txBody>
            <a:bodyPr vert="horz" wrap="square" lIns="0" tIns="11160" rIns="0" bIns="0" rtlCol="0">
              <a:spAutoFit/>
            </a:bodyPr>
            <a:lstStyle/>
            <a:p>
              <a:pPr marL="11748" marR="4699">
                <a:lnSpc>
                  <a:spcPct val="119000"/>
                </a:lnSpc>
                <a:spcBef>
                  <a:spcPts val="88"/>
                </a:spcBef>
              </a:pPr>
              <a:r>
                <a:rPr sz="971" i="1" spc="46" dirty="0">
                  <a:solidFill>
                    <a:srgbClr val="6A7280"/>
                  </a:solidFill>
                  <a:latin typeface="Trebuchet MS"/>
                  <a:cs typeface="Trebuchet MS"/>
                </a:rPr>
                <a:t>Temos </a:t>
              </a:r>
              <a:r>
                <a:rPr sz="971" i="1" spc="69" dirty="0">
                  <a:solidFill>
                    <a:srgbClr val="6A7280"/>
                  </a:solidFill>
                  <a:latin typeface="Trebuchet MS"/>
                  <a:cs typeface="Trebuchet MS"/>
                </a:rPr>
                <a:t>agora</a:t>
              </a:r>
              <a:r>
                <a:rPr sz="971" i="1" spc="51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93" dirty="0">
                  <a:solidFill>
                    <a:srgbClr val="6A7280"/>
                  </a:solidFill>
                  <a:latin typeface="Trebuchet MS"/>
                  <a:cs typeface="Trebuchet MS"/>
                </a:rPr>
                <a:t>uma</a:t>
              </a:r>
              <a:r>
                <a:rPr sz="971" i="1" spc="51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65" dirty="0">
                  <a:solidFill>
                    <a:srgbClr val="6A7280"/>
                  </a:solidFill>
                  <a:latin typeface="Trebuchet MS"/>
                  <a:cs typeface="Trebuchet MS"/>
                </a:rPr>
                <a:t>visão</a:t>
              </a:r>
              <a:r>
                <a:rPr sz="971" i="1" spc="51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dirty="0">
                  <a:solidFill>
                    <a:srgbClr val="6A7280"/>
                  </a:solidFill>
                  <a:latin typeface="Trebuchet MS"/>
                  <a:cs typeface="Trebuchet MS"/>
                </a:rPr>
                <a:t>clara</a:t>
              </a:r>
              <a:r>
                <a:rPr sz="971" i="1" spc="51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83" dirty="0">
                  <a:solidFill>
                    <a:srgbClr val="6A7280"/>
                  </a:solidFill>
                  <a:latin typeface="Trebuchet MS"/>
                  <a:cs typeface="Trebuchet MS"/>
                </a:rPr>
                <a:t>das</a:t>
              </a:r>
              <a:r>
                <a:rPr sz="971" i="1" spc="46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51" dirty="0">
                  <a:solidFill>
                    <a:srgbClr val="6A7280"/>
                  </a:solidFill>
                  <a:latin typeface="Trebuchet MS"/>
                  <a:cs typeface="Trebuchet MS"/>
                </a:rPr>
                <a:t>relações </a:t>
              </a:r>
              <a:r>
                <a:rPr sz="971" i="1" spc="-9" dirty="0">
                  <a:solidFill>
                    <a:srgbClr val="6A7280"/>
                  </a:solidFill>
                  <a:latin typeface="Trebuchet MS"/>
                  <a:cs typeface="Trebuchet MS"/>
                </a:rPr>
                <a:t>entre </a:t>
              </a:r>
              <a:r>
                <a:rPr sz="971" i="1" dirty="0">
                  <a:solidFill>
                    <a:srgbClr val="6A7280"/>
                  </a:solidFill>
                  <a:latin typeface="Trebuchet MS"/>
                  <a:cs typeface="Trebuchet MS"/>
                </a:rPr>
                <a:t>clientes,</a:t>
              </a:r>
              <a:r>
                <a:rPr sz="971" i="1" spc="105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51" dirty="0">
                  <a:solidFill>
                    <a:srgbClr val="6A7280"/>
                  </a:solidFill>
                  <a:latin typeface="Trebuchet MS"/>
                  <a:cs typeface="Trebuchet MS"/>
                </a:rPr>
                <a:t>produtos</a:t>
              </a:r>
              <a:r>
                <a:rPr sz="971" i="1" spc="111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69" dirty="0">
                  <a:solidFill>
                    <a:srgbClr val="6A7280"/>
                  </a:solidFill>
                  <a:latin typeface="Trebuchet MS"/>
                  <a:cs typeface="Trebuchet MS"/>
                </a:rPr>
                <a:t>e</a:t>
              </a:r>
              <a:r>
                <a:rPr sz="971" i="1" spc="105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56" dirty="0">
                  <a:solidFill>
                    <a:srgbClr val="6A7280"/>
                  </a:solidFill>
                  <a:latin typeface="Trebuchet MS"/>
                  <a:cs typeface="Trebuchet MS"/>
                </a:rPr>
                <a:t>vendas.</a:t>
              </a:r>
              <a:endParaRPr sz="971">
                <a:latin typeface="Trebuchet MS"/>
                <a:cs typeface="Trebuchet MS"/>
              </a:endParaRPr>
            </a:p>
          </p:txBody>
        </p:sp>
        <p:grpSp>
          <p:nvGrpSpPr>
            <p:cNvPr id="28" name="object 28"/>
            <p:cNvGrpSpPr/>
            <p:nvPr/>
          </p:nvGrpSpPr>
          <p:grpSpPr>
            <a:xfrm>
              <a:off x="352424" y="3973591"/>
              <a:ext cx="3383280" cy="3066097"/>
              <a:chOff x="380999" y="3952874"/>
              <a:chExt cx="3657600" cy="2809875"/>
            </a:xfrm>
          </p:grpSpPr>
          <p:sp>
            <p:nvSpPr>
              <p:cNvPr id="29" name="object 29"/>
              <p:cNvSpPr/>
              <p:nvPr/>
            </p:nvSpPr>
            <p:spPr>
              <a:xfrm>
                <a:off x="380999" y="3971924"/>
                <a:ext cx="3657600" cy="2790825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2790825">
                    <a:moveTo>
                      <a:pt x="3586402" y="2790824"/>
                    </a:moveTo>
                    <a:lnTo>
                      <a:pt x="71196" y="2790824"/>
                    </a:lnTo>
                    <a:lnTo>
                      <a:pt x="66241" y="2790335"/>
                    </a:lnTo>
                    <a:lnTo>
                      <a:pt x="29705" y="2775201"/>
                    </a:lnTo>
                    <a:lnTo>
                      <a:pt x="3885" y="2739161"/>
                    </a:lnTo>
                    <a:lnTo>
                      <a:pt x="0" y="2719628"/>
                    </a:lnTo>
                    <a:lnTo>
                      <a:pt x="0" y="2714624"/>
                    </a:lnTo>
                    <a:lnTo>
                      <a:pt x="0" y="53397"/>
                    </a:lnTo>
                    <a:lnTo>
                      <a:pt x="18780" y="19391"/>
                    </a:lnTo>
                    <a:lnTo>
                      <a:pt x="56426" y="1830"/>
                    </a:lnTo>
                    <a:lnTo>
                      <a:pt x="71196" y="0"/>
                    </a:lnTo>
                    <a:lnTo>
                      <a:pt x="3586402" y="0"/>
                    </a:lnTo>
                    <a:lnTo>
                      <a:pt x="3627893" y="11715"/>
                    </a:lnTo>
                    <a:lnTo>
                      <a:pt x="3655158" y="42319"/>
                    </a:lnTo>
                    <a:lnTo>
                      <a:pt x="3657599" y="53397"/>
                    </a:lnTo>
                    <a:lnTo>
                      <a:pt x="3657599" y="2719628"/>
                    </a:lnTo>
                    <a:lnTo>
                      <a:pt x="3641977" y="2761118"/>
                    </a:lnTo>
                    <a:lnTo>
                      <a:pt x="3605937" y="2786937"/>
                    </a:lnTo>
                    <a:lnTo>
                      <a:pt x="3591358" y="2790335"/>
                    </a:lnTo>
                    <a:lnTo>
                      <a:pt x="3586402" y="27908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381266" y="3952874"/>
                <a:ext cx="3657600" cy="666750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666750">
                    <a:moveTo>
                      <a:pt x="628370" y="420827"/>
                    </a:moveTo>
                    <a:lnTo>
                      <a:pt x="622274" y="374523"/>
                    </a:lnTo>
                    <a:lnTo>
                      <a:pt x="607263" y="330301"/>
                    </a:lnTo>
                    <a:lnTo>
                      <a:pt x="583907" y="289852"/>
                    </a:lnTo>
                    <a:lnTo>
                      <a:pt x="553123" y="254736"/>
                    </a:lnTo>
                    <a:lnTo>
                      <a:pt x="516064" y="226301"/>
                    </a:lnTo>
                    <a:lnTo>
                      <a:pt x="474167" y="205651"/>
                    </a:lnTo>
                    <a:lnTo>
                      <a:pt x="429056" y="193560"/>
                    </a:lnTo>
                    <a:lnTo>
                      <a:pt x="398056" y="190512"/>
                    </a:lnTo>
                    <a:lnTo>
                      <a:pt x="382447" y="190512"/>
                    </a:lnTo>
                    <a:lnTo>
                      <a:pt x="336143" y="196608"/>
                    </a:lnTo>
                    <a:lnTo>
                      <a:pt x="291922" y="211620"/>
                    </a:lnTo>
                    <a:lnTo>
                      <a:pt x="251472" y="234975"/>
                    </a:lnTo>
                    <a:lnTo>
                      <a:pt x="216357" y="265760"/>
                    </a:lnTo>
                    <a:lnTo>
                      <a:pt x="187921" y="302818"/>
                    </a:lnTo>
                    <a:lnTo>
                      <a:pt x="167271" y="344716"/>
                    </a:lnTo>
                    <a:lnTo>
                      <a:pt x="155181" y="389826"/>
                    </a:lnTo>
                    <a:lnTo>
                      <a:pt x="152120" y="420827"/>
                    </a:lnTo>
                    <a:lnTo>
                      <a:pt x="152120" y="436435"/>
                    </a:lnTo>
                    <a:lnTo>
                      <a:pt x="158229" y="482739"/>
                    </a:lnTo>
                    <a:lnTo>
                      <a:pt x="173240" y="526961"/>
                    </a:lnTo>
                    <a:lnTo>
                      <a:pt x="196596" y="567410"/>
                    </a:lnTo>
                    <a:lnTo>
                      <a:pt x="227380" y="602526"/>
                    </a:lnTo>
                    <a:lnTo>
                      <a:pt x="264439" y="630961"/>
                    </a:lnTo>
                    <a:lnTo>
                      <a:pt x="306336" y="651611"/>
                    </a:lnTo>
                    <a:lnTo>
                      <a:pt x="351447" y="663702"/>
                    </a:lnTo>
                    <a:lnTo>
                      <a:pt x="382447" y="666750"/>
                    </a:lnTo>
                    <a:lnTo>
                      <a:pt x="398056" y="666750"/>
                    </a:lnTo>
                    <a:lnTo>
                      <a:pt x="444360" y="660654"/>
                    </a:lnTo>
                    <a:lnTo>
                      <a:pt x="488581" y="645642"/>
                    </a:lnTo>
                    <a:lnTo>
                      <a:pt x="529031" y="622287"/>
                    </a:lnTo>
                    <a:lnTo>
                      <a:pt x="564146" y="591502"/>
                    </a:lnTo>
                    <a:lnTo>
                      <a:pt x="592582" y="554443"/>
                    </a:lnTo>
                    <a:lnTo>
                      <a:pt x="613232" y="512546"/>
                    </a:lnTo>
                    <a:lnTo>
                      <a:pt x="625322" y="467436"/>
                    </a:lnTo>
                    <a:lnTo>
                      <a:pt x="628370" y="436435"/>
                    </a:lnTo>
                    <a:lnTo>
                      <a:pt x="628370" y="428625"/>
                    </a:lnTo>
                    <a:lnTo>
                      <a:pt x="628370" y="420827"/>
                    </a:lnTo>
                    <a:close/>
                  </a:path>
                  <a:path w="3657600" h="666750">
                    <a:moveTo>
                      <a:pt x="3657054" y="70459"/>
                    </a:moveTo>
                    <a:lnTo>
                      <a:pt x="3644493" y="33858"/>
                    </a:lnTo>
                    <a:lnTo>
                      <a:pt x="3610292" y="5803"/>
                    </a:lnTo>
                    <a:lnTo>
                      <a:pt x="3581120" y="0"/>
                    </a:lnTo>
                    <a:lnTo>
                      <a:pt x="75920" y="0"/>
                    </a:lnTo>
                    <a:lnTo>
                      <a:pt x="33578" y="12839"/>
                    </a:lnTo>
                    <a:lnTo>
                      <a:pt x="5524" y="47040"/>
                    </a:lnTo>
                    <a:lnTo>
                      <a:pt x="0" y="70459"/>
                    </a:lnTo>
                    <a:lnTo>
                      <a:pt x="1663" y="66294"/>
                    </a:lnTo>
                    <a:lnTo>
                      <a:pt x="9398" y="56959"/>
                    </a:lnTo>
                    <a:lnTo>
                      <a:pt x="46761" y="41008"/>
                    </a:lnTo>
                    <a:lnTo>
                      <a:pt x="75920" y="38100"/>
                    </a:lnTo>
                    <a:lnTo>
                      <a:pt x="3581120" y="38100"/>
                    </a:lnTo>
                    <a:lnTo>
                      <a:pt x="3623475" y="44526"/>
                    </a:lnTo>
                    <a:lnTo>
                      <a:pt x="3655390" y="66294"/>
                    </a:lnTo>
                    <a:lnTo>
                      <a:pt x="3657054" y="7045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1" name="object 3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6749" y="4248149"/>
                <a:ext cx="219074" cy="266699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481648" y="4693127"/>
              <a:ext cx="3119549" cy="695896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388" b="1" spc="153" dirty="0">
                  <a:solidFill>
                    <a:srgbClr val="1F2937"/>
                  </a:solidFill>
                  <a:latin typeface="Trebuchet MS"/>
                  <a:cs typeface="Trebuchet MS"/>
                </a:rPr>
                <a:t>Produto</a:t>
              </a:r>
              <a:r>
                <a:rPr sz="1388" b="1" spc="74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99" dirty="0">
                  <a:solidFill>
                    <a:srgbClr val="1F2937"/>
                  </a:solidFill>
                  <a:latin typeface="Trebuchet MS"/>
                  <a:cs typeface="Trebuchet MS"/>
                </a:rPr>
                <a:t>Mais</a:t>
              </a:r>
              <a:r>
                <a:rPr sz="1388" b="1" spc="79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34" dirty="0">
                  <a:solidFill>
                    <a:srgbClr val="1F2937"/>
                  </a:solidFill>
                  <a:latin typeface="Trebuchet MS"/>
                  <a:cs typeface="Trebuchet MS"/>
                </a:rPr>
                <a:t>Vendido</a:t>
              </a:r>
              <a:endParaRPr sz="1388">
                <a:latin typeface="Trebuchet MS"/>
                <a:cs typeface="Trebuchet MS"/>
              </a:endParaRPr>
            </a:p>
            <a:p>
              <a:pPr marL="11748" marR="4699">
                <a:lnSpc>
                  <a:spcPct val="125000"/>
                </a:lnSpc>
                <a:spcBef>
                  <a:spcPts val="500"/>
                </a:spcBef>
              </a:pPr>
              <a:r>
                <a:rPr sz="1110" spc="120" dirty="0">
                  <a:solidFill>
                    <a:srgbClr val="4A5462"/>
                  </a:solidFill>
                  <a:latin typeface="Trebuchet MS"/>
                  <a:cs typeface="Trebuchet MS"/>
                </a:rPr>
                <a:t>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produto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b="1" spc="148" dirty="0">
                  <a:solidFill>
                    <a:srgbClr val="4FC778"/>
                  </a:solidFill>
                  <a:latin typeface="Trebuchet MS"/>
                  <a:cs typeface="Trebuchet MS"/>
                </a:rPr>
                <a:t>Duna</a:t>
              </a:r>
              <a:r>
                <a:rPr sz="1110" b="1" spc="23" dirty="0">
                  <a:solidFill>
                    <a:srgbClr val="4FC778"/>
                  </a:solidFill>
                  <a:latin typeface="Trebuchet MS"/>
                  <a:cs typeface="Trebuchet MS"/>
                </a:rPr>
                <a:t>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destacou-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se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como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mais 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vendido,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com</a:t>
              </a:r>
              <a:r>
                <a:rPr sz="1110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b="1" spc="120" dirty="0">
                  <a:solidFill>
                    <a:srgbClr val="FFA079"/>
                  </a:solidFill>
                  <a:latin typeface="Trebuchet MS"/>
                  <a:cs typeface="Trebuchet MS"/>
                </a:rPr>
                <a:t>2</a:t>
              </a:r>
              <a:r>
                <a:rPr sz="1110" b="1" spc="69" dirty="0">
                  <a:solidFill>
                    <a:srgbClr val="FFA079"/>
                  </a:solidFill>
                  <a:latin typeface="Trebuchet MS"/>
                  <a:cs typeface="Trebuchet MS"/>
                </a:rPr>
                <a:t> </a:t>
              </a:r>
              <a:r>
                <a:rPr sz="1110" b="1" spc="125" dirty="0">
                  <a:solidFill>
                    <a:srgbClr val="FFA079"/>
                  </a:solidFill>
                  <a:latin typeface="Trebuchet MS"/>
                  <a:cs typeface="Trebuchet MS"/>
                </a:rPr>
                <a:t>unidades</a:t>
              </a:r>
              <a:r>
                <a:rPr sz="1110" b="1" spc="28" dirty="0">
                  <a:solidFill>
                    <a:srgbClr val="FFA079"/>
                  </a:solidFill>
                  <a:latin typeface="Trebuchet MS"/>
                  <a:cs typeface="Trebuchet MS"/>
                </a:rPr>
                <a:t> </a:t>
              </a:r>
              <a:r>
                <a:rPr sz="1110" spc="42" dirty="0">
                  <a:solidFill>
                    <a:srgbClr val="4A5462"/>
                  </a:solidFill>
                  <a:latin typeface="Trebuchet MS"/>
                  <a:cs typeface="Trebuchet MS"/>
                </a:rPr>
                <a:t>comercializadas.</a:t>
              </a:r>
              <a:endParaRPr sz="1110">
                <a:latin typeface="Trebuchet MS"/>
                <a:cs typeface="Trebuchet MS"/>
              </a:endParaRPr>
            </a:p>
          </p:txBody>
        </p:sp>
        <p:grpSp>
          <p:nvGrpSpPr>
            <p:cNvPr id="33" name="object 33"/>
            <p:cNvGrpSpPr/>
            <p:nvPr/>
          </p:nvGrpSpPr>
          <p:grpSpPr>
            <a:xfrm>
              <a:off x="140969" y="3973591"/>
              <a:ext cx="7189727" cy="2986801"/>
              <a:chOff x="152399" y="3952874"/>
              <a:chExt cx="7772678" cy="2809875"/>
            </a:xfrm>
          </p:grpSpPr>
          <p:pic>
            <p:nvPicPr>
              <p:cNvPr id="34" name="object 34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399" y="5648324"/>
                <a:ext cx="3733800" cy="609599"/>
              </a:xfrm>
              <a:prstGeom prst="rect">
                <a:avLst/>
              </a:prstGeom>
            </p:spPr>
          </p:pic>
          <p:sp>
            <p:nvSpPr>
              <p:cNvPr id="35" name="object 35"/>
              <p:cNvSpPr/>
              <p:nvPr/>
            </p:nvSpPr>
            <p:spPr>
              <a:xfrm>
                <a:off x="4267199" y="3971924"/>
                <a:ext cx="3657600" cy="2790825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2790825">
                    <a:moveTo>
                      <a:pt x="3586403" y="2790824"/>
                    </a:moveTo>
                    <a:lnTo>
                      <a:pt x="71196" y="2790824"/>
                    </a:lnTo>
                    <a:lnTo>
                      <a:pt x="66241" y="2790335"/>
                    </a:lnTo>
                    <a:lnTo>
                      <a:pt x="29705" y="2775201"/>
                    </a:lnTo>
                    <a:lnTo>
                      <a:pt x="3885" y="2739161"/>
                    </a:lnTo>
                    <a:lnTo>
                      <a:pt x="0" y="2719628"/>
                    </a:lnTo>
                    <a:lnTo>
                      <a:pt x="0" y="2714624"/>
                    </a:lnTo>
                    <a:lnTo>
                      <a:pt x="0" y="53397"/>
                    </a:lnTo>
                    <a:lnTo>
                      <a:pt x="18780" y="19391"/>
                    </a:lnTo>
                    <a:lnTo>
                      <a:pt x="56426" y="1830"/>
                    </a:lnTo>
                    <a:lnTo>
                      <a:pt x="71196" y="0"/>
                    </a:lnTo>
                    <a:lnTo>
                      <a:pt x="3586403" y="0"/>
                    </a:lnTo>
                    <a:lnTo>
                      <a:pt x="3627893" y="11715"/>
                    </a:lnTo>
                    <a:lnTo>
                      <a:pt x="3655158" y="42319"/>
                    </a:lnTo>
                    <a:lnTo>
                      <a:pt x="3657599" y="53397"/>
                    </a:lnTo>
                    <a:lnTo>
                      <a:pt x="3657599" y="2719628"/>
                    </a:lnTo>
                    <a:lnTo>
                      <a:pt x="3641977" y="2761118"/>
                    </a:lnTo>
                    <a:lnTo>
                      <a:pt x="3605936" y="2786937"/>
                    </a:lnTo>
                    <a:lnTo>
                      <a:pt x="3591358" y="2790335"/>
                    </a:lnTo>
                    <a:lnTo>
                      <a:pt x="3586403" y="27908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4267477" y="3952874"/>
                <a:ext cx="3657600" cy="70485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70485">
                    <a:moveTo>
                      <a:pt x="0" y="70450"/>
                    </a:moveTo>
                    <a:lnTo>
                      <a:pt x="12551" y="33857"/>
                    </a:lnTo>
                    <a:lnTo>
                      <a:pt x="46761" y="5799"/>
                    </a:lnTo>
                    <a:lnTo>
                      <a:pt x="75922" y="0"/>
                    </a:lnTo>
                    <a:lnTo>
                      <a:pt x="3581122" y="0"/>
                    </a:lnTo>
                    <a:lnTo>
                      <a:pt x="3623463" y="12829"/>
                    </a:lnTo>
                    <a:lnTo>
                      <a:pt x="3647030" y="38099"/>
                    </a:lnTo>
                    <a:lnTo>
                      <a:pt x="75922" y="38099"/>
                    </a:lnTo>
                    <a:lnTo>
                      <a:pt x="68415" y="38281"/>
                    </a:lnTo>
                    <a:lnTo>
                      <a:pt x="27604" y="46733"/>
                    </a:lnTo>
                    <a:lnTo>
                      <a:pt x="1655" y="66286"/>
                    </a:lnTo>
                    <a:lnTo>
                      <a:pt x="0" y="70450"/>
                    </a:lnTo>
                    <a:close/>
                  </a:path>
                  <a:path w="3657600" h="70485">
                    <a:moveTo>
                      <a:pt x="3657044" y="70450"/>
                    </a:moveTo>
                    <a:lnTo>
                      <a:pt x="3623463" y="44514"/>
                    </a:lnTo>
                    <a:lnTo>
                      <a:pt x="3581122" y="38099"/>
                    </a:lnTo>
                    <a:lnTo>
                      <a:pt x="3647030" y="38099"/>
                    </a:lnTo>
                    <a:lnTo>
                      <a:pt x="3656959" y="68693"/>
                    </a:lnTo>
                    <a:lnTo>
                      <a:pt x="3657044" y="70450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4419600" y="4143374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6" y="476249"/>
                    </a:lnTo>
                    <a:lnTo>
                      <a:pt x="222545" y="475867"/>
                    </a:lnTo>
                    <a:lnTo>
                      <a:pt x="184019" y="470152"/>
                    </a:lnTo>
                    <a:lnTo>
                      <a:pt x="139792" y="455138"/>
                    </a:lnTo>
                    <a:lnTo>
                      <a:pt x="99344" y="431784"/>
                    </a:lnTo>
                    <a:lnTo>
                      <a:pt x="64230" y="400989"/>
                    </a:lnTo>
                    <a:lnTo>
                      <a:pt x="35798" y="363935"/>
                    </a:lnTo>
                    <a:lnTo>
                      <a:pt x="15141" y="322045"/>
                    </a:lnTo>
                    <a:lnTo>
                      <a:pt x="3053" y="276931"/>
                    </a:lnTo>
                    <a:lnTo>
                      <a:pt x="0" y="245923"/>
                    </a:lnTo>
                    <a:lnTo>
                      <a:pt x="0" y="230325"/>
                    </a:lnTo>
                    <a:lnTo>
                      <a:pt x="6096" y="184019"/>
                    </a:lnTo>
                    <a:lnTo>
                      <a:pt x="21109" y="139792"/>
                    </a:lnTo>
                    <a:lnTo>
                      <a:pt x="44463" y="99344"/>
                    </a:lnTo>
                    <a:lnTo>
                      <a:pt x="75259" y="64230"/>
                    </a:lnTo>
                    <a:lnTo>
                      <a:pt x="112313" y="35797"/>
                    </a:lnTo>
                    <a:lnTo>
                      <a:pt x="154203" y="15141"/>
                    </a:lnTo>
                    <a:lnTo>
                      <a:pt x="199317" y="3053"/>
                    </a:lnTo>
                    <a:lnTo>
                      <a:pt x="230326" y="0"/>
                    </a:lnTo>
                    <a:lnTo>
                      <a:pt x="245923" y="0"/>
                    </a:lnTo>
                    <a:lnTo>
                      <a:pt x="292229" y="6096"/>
                    </a:lnTo>
                    <a:lnTo>
                      <a:pt x="336455" y="21110"/>
                    </a:lnTo>
                    <a:lnTo>
                      <a:pt x="376904" y="44463"/>
                    </a:lnTo>
                    <a:lnTo>
                      <a:pt x="412018" y="75259"/>
                    </a:lnTo>
                    <a:lnTo>
                      <a:pt x="440451" y="112313"/>
                    </a:lnTo>
                    <a:lnTo>
                      <a:pt x="461107" y="154203"/>
                    </a:lnTo>
                    <a:lnTo>
                      <a:pt x="473195" y="199317"/>
                    </a:lnTo>
                    <a:lnTo>
                      <a:pt x="476249" y="230325"/>
                    </a:lnTo>
                    <a:lnTo>
                      <a:pt x="476249" y="238124"/>
                    </a:lnTo>
                    <a:lnTo>
                      <a:pt x="476249" y="245923"/>
                    </a:lnTo>
                    <a:lnTo>
                      <a:pt x="470152" y="292229"/>
                    </a:lnTo>
                    <a:lnTo>
                      <a:pt x="455138" y="336455"/>
                    </a:lnTo>
                    <a:lnTo>
                      <a:pt x="431785" y="376904"/>
                    </a:lnTo>
                    <a:lnTo>
                      <a:pt x="400989" y="412018"/>
                    </a:lnTo>
                    <a:lnTo>
                      <a:pt x="363935" y="440451"/>
                    </a:lnTo>
                    <a:lnTo>
                      <a:pt x="322045" y="461107"/>
                    </a:lnTo>
                    <a:lnTo>
                      <a:pt x="276931" y="473195"/>
                    </a:lnTo>
                    <a:lnTo>
                      <a:pt x="253703" y="475867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FFA07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4394572" y="6239646"/>
                <a:ext cx="33528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352800" h="9525">
                    <a:moveTo>
                      <a:pt x="3352799" y="9524"/>
                    </a:moveTo>
                    <a:lnTo>
                      <a:pt x="0" y="9524"/>
                    </a:lnTo>
                    <a:lnTo>
                      <a:pt x="0" y="0"/>
                    </a:lnTo>
                    <a:lnTo>
                      <a:pt x="3352799" y="0"/>
                    </a:lnTo>
                    <a:lnTo>
                      <a:pt x="3352799" y="9524"/>
                    </a:lnTo>
                    <a:close/>
                  </a:path>
                </a:pathLst>
              </a:custGeom>
              <a:solidFill>
                <a:srgbClr val="E4E7E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9" name="object 39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91050" y="4248149"/>
                <a:ext cx="142874" cy="266699"/>
              </a:xfrm>
              <a:prstGeom prst="rect">
                <a:avLst/>
              </a:prstGeom>
            </p:spPr>
          </p:pic>
        </p:grpSp>
        <p:sp>
          <p:nvSpPr>
            <p:cNvPr id="40" name="object 40"/>
            <p:cNvSpPr txBox="1"/>
            <p:nvPr/>
          </p:nvSpPr>
          <p:spPr>
            <a:xfrm>
              <a:off x="4076382" y="4693127"/>
              <a:ext cx="2746566" cy="909416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388" b="1" spc="134" dirty="0">
                  <a:solidFill>
                    <a:srgbClr val="1F2937"/>
                  </a:solidFill>
                  <a:latin typeface="Trebuchet MS"/>
                  <a:cs typeface="Trebuchet MS"/>
                </a:rPr>
                <a:t>Cálculo</a:t>
              </a:r>
              <a:r>
                <a:rPr sz="1388" b="1" spc="65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57" dirty="0">
                  <a:solidFill>
                    <a:srgbClr val="1F2937"/>
                  </a:solidFill>
                  <a:latin typeface="Trebuchet MS"/>
                  <a:cs typeface="Trebuchet MS"/>
                </a:rPr>
                <a:t>de</a:t>
              </a:r>
              <a:r>
                <a:rPr sz="1388" b="1" spc="69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25" dirty="0">
                  <a:solidFill>
                    <a:srgbClr val="1F2937"/>
                  </a:solidFill>
                  <a:latin typeface="Trebuchet MS"/>
                  <a:cs typeface="Trebuchet MS"/>
                </a:rPr>
                <a:t>Valor</a:t>
              </a:r>
              <a:r>
                <a:rPr sz="1388" b="1" spc="69" dirty="0">
                  <a:solidFill>
                    <a:srgbClr val="1F2937"/>
                  </a:solidFill>
                  <a:latin typeface="Trebuchet MS"/>
                  <a:cs typeface="Trebuchet MS"/>
                </a:rPr>
                <a:t> Total</a:t>
              </a:r>
              <a:endParaRPr sz="1388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25000"/>
                </a:lnSpc>
                <a:spcBef>
                  <a:spcPts val="500"/>
                </a:spcBef>
              </a:pPr>
              <a:r>
                <a:rPr sz="1110" dirty="0">
                  <a:solidFill>
                    <a:srgbClr val="4A5462"/>
                  </a:solidFill>
                  <a:latin typeface="Trebuchet MS"/>
                  <a:cs typeface="Trebuchet MS"/>
                </a:rPr>
                <a:t>Foi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possível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calcular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o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valor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dirty="0">
                  <a:solidFill>
                    <a:srgbClr val="4A5462"/>
                  </a:solidFill>
                  <a:latin typeface="Trebuchet MS"/>
                  <a:cs typeface="Trebuchet MS"/>
                </a:rPr>
                <a:t>total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42" dirty="0">
                  <a:solidFill>
                    <a:srgbClr val="4A5462"/>
                  </a:solidFill>
                  <a:latin typeface="Trebuchet MS"/>
                  <a:cs typeface="Trebuchet MS"/>
                </a:rPr>
                <a:t>por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venda,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fornecendo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116" dirty="0">
                  <a:solidFill>
                    <a:srgbClr val="4A5462"/>
                  </a:solidFill>
                  <a:latin typeface="Trebuchet MS"/>
                  <a:cs typeface="Trebuchet MS"/>
                </a:rPr>
                <a:t>uma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visão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clara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do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desempenho</a:t>
              </a:r>
              <a:r>
                <a:rPr sz="111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financeiro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por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transação.</a:t>
              </a:r>
              <a:endParaRPr sz="1110" dirty="0">
                <a:latin typeface="Trebuchet MS"/>
                <a:cs typeface="Trebuchet MS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4164489" y="6058371"/>
              <a:ext cx="2916317" cy="351042"/>
            </a:xfrm>
            <a:prstGeom prst="rect">
              <a:avLst/>
            </a:prstGeom>
          </p:spPr>
          <p:txBody>
            <a:bodyPr vert="horz" wrap="square" lIns="0" tIns="11160" rIns="0" bIns="0" rtlCol="0">
              <a:spAutoFit/>
            </a:bodyPr>
            <a:lstStyle/>
            <a:p>
              <a:pPr marL="11748" marR="4699">
                <a:lnSpc>
                  <a:spcPct val="119000"/>
                </a:lnSpc>
                <a:spcBef>
                  <a:spcPts val="88"/>
                </a:spcBef>
              </a:pPr>
              <a:r>
                <a:rPr sz="971" i="1" spc="69" dirty="0">
                  <a:solidFill>
                    <a:srgbClr val="6A7280"/>
                  </a:solidFill>
                  <a:latin typeface="Trebuchet MS"/>
                  <a:cs typeface="Trebuchet MS"/>
                </a:rPr>
                <a:t>Agora</a:t>
              </a:r>
              <a:r>
                <a:rPr sz="971" i="1" spc="88" dirty="0">
                  <a:solidFill>
                    <a:srgbClr val="6A7280"/>
                  </a:solidFill>
                  <a:latin typeface="Trebuchet MS"/>
                  <a:cs typeface="Trebuchet MS"/>
                </a:rPr>
                <a:t> podemos</a:t>
              </a:r>
              <a:r>
                <a:rPr sz="971" i="1" spc="93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9" dirty="0">
                  <a:solidFill>
                    <a:srgbClr val="6A7280"/>
                  </a:solidFill>
                  <a:latin typeface="Trebuchet MS"/>
                  <a:cs typeface="Trebuchet MS"/>
                </a:rPr>
                <a:t>analisar</a:t>
              </a:r>
              <a:r>
                <a:rPr sz="971" i="1" spc="93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69" dirty="0">
                  <a:solidFill>
                    <a:srgbClr val="6A7280"/>
                  </a:solidFill>
                  <a:latin typeface="Trebuchet MS"/>
                  <a:cs typeface="Trebuchet MS"/>
                </a:rPr>
                <a:t>o</a:t>
              </a:r>
              <a:r>
                <a:rPr sz="971" i="1" spc="93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9" dirty="0">
                  <a:solidFill>
                    <a:srgbClr val="6A7280"/>
                  </a:solidFill>
                  <a:latin typeface="Trebuchet MS"/>
                  <a:cs typeface="Trebuchet MS"/>
                </a:rPr>
                <a:t>valor</a:t>
              </a:r>
              <a:r>
                <a:rPr sz="971" i="1" spc="93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46" dirty="0">
                  <a:solidFill>
                    <a:srgbClr val="6A7280"/>
                  </a:solidFill>
                  <a:latin typeface="Trebuchet MS"/>
                  <a:cs typeface="Trebuchet MS"/>
                </a:rPr>
                <a:t>monetário</a:t>
              </a:r>
              <a:r>
                <a:rPr sz="971" i="1" spc="93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60" dirty="0">
                  <a:solidFill>
                    <a:srgbClr val="6A7280"/>
                  </a:solidFill>
                  <a:latin typeface="Trebuchet MS"/>
                  <a:cs typeface="Trebuchet MS"/>
                </a:rPr>
                <a:t>das </a:t>
              </a:r>
              <a:r>
                <a:rPr sz="971" i="1" spc="83" dirty="0">
                  <a:solidFill>
                    <a:srgbClr val="6A7280"/>
                  </a:solidFill>
                  <a:latin typeface="Trebuchet MS"/>
                  <a:cs typeface="Trebuchet MS"/>
                </a:rPr>
                <a:t>vendas </a:t>
              </a:r>
              <a:r>
                <a:rPr sz="971" i="1" spc="74" dirty="0">
                  <a:solidFill>
                    <a:srgbClr val="6A7280"/>
                  </a:solidFill>
                  <a:latin typeface="Trebuchet MS"/>
                  <a:cs typeface="Trebuchet MS"/>
                </a:rPr>
                <a:t>de</a:t>
              </a:r>
              <a:r>
                <a:rPr sz="971" i="1" spc="83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dirty="0">
                  <a:solidFill>
                    <a:srgbClr val="6A7280"/>
                  </a:solidFill>
                  <a:latin typeface="Trebuchet MS"/>
                  <a:cs typeface="Trebuchet MS"/>
                </a:rPr>
                <a:t>forma</a:t>
              </a:r>
              <a:r>
                <a:rPr sz="971" i="1" spc="83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-9" dirty="0">
                  <a:solidFill>
                    <a:srgbClr val="6A7280"/>
                  </a:solidFill>
                  <a:latin typeface="Trebuchet MS"/>
                  <a:cs typeface="Trebuchet MS"/>
                </a:rPr>
                <a:t>detalhada.</a:t>
              </a:r>
              <a:endParaRPr sz="971" dirty="0">
                <a:latin typeface="Trebuchet MS"/>
                <a:cs typeface="Trebuchet MS"/>
              </a:endParaRPr>
            </a:p>
          </p:txBody>
        </p:sp>
        <p:grpSp>
          <p:nvGrpSpPr>
            <p:cNvPr id="42" name="object 42"/>
            <p:cNvGrpSpPr/>
            <p:nvPr/>
          </p:nvGrpSpPr>
          <p:grpSpPr>
            <a:xfrm>
              <a:off x="7541895" y="3973591"/>
              <a:ext cx="3383527" cy="3045309"/>
              <a:chOff x="8153398" y="3952874"/>
              <a:chExt cx="3657866" cy="2809875"/>
            </a:xfrm>
          </p:grpSpPr>
          <p:sp>
            <p:nvSpPr>
              <p:cNvPr id="43" name="object 43"/>
              <p:cNvSpPr/>
              <p:nvPr/>
            </p:nvSpPr>
            <p:spPr>
              <a:xfrm>
                <a:off x="8153398" y="3971924"/>
                <a:ext cx="3657600" cy="2790825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2790825">
                    <a:moveTo>
                      <a:pt x="3586403" y="2790824"/>
                    </a:moveTo>
                    <a:lnTo>
                      <a:pt x="71196" y="2790824"/>
                    </a:lnTo>
                    <a:lnTo>
                      <a:pt x="66241" y="2790335"/>
                    </a:lnTo>
                    <a:lnTo>
                      <a:pt x="29706" y="2775201"/>
                    </a:lnTo>
                    <a:lnTo>
                      <a:pt x="3885" y="2739161"/>
                    </a:lnTo>
                    <a:lnTo>
                      <a:pt x="0" y="2719628"/>
                    </a:lnTo>
                    <a:lnTo>
                      <a:pt x="0" y="2714624"/>
                    </a:lnTo>
                    <a:lnTo>
                      <a:pt x="0" y="53397"/>
                    </a:lnTo>
                    <a:lnTo>
                      <a:pt x="18780" y="19391"/>
                    </a:lnTo>
                    <a:lnTo>
                      <a:pt x="56426" y="1830"/>
                    </a:lnTo>
                    <a:lnTo>
                      <a:pt x="71196" y="0"/>
                    </a:lnTo>
                    <a:lnTo>
                      <a:pt x="3586403" y="0"/>
                    </a:lnTo>
                    <a:lnTo>
                      <a:pt x="3627895" y="11715"/>
                    </a:lnTo>
                    <a:lnTo>
                      <a:pt x="3655160" y="42319"/>
                    </a:lnTo>
                    <a:lnTo>
                      <a:pt x="3657600" y="53397"/>
                    </a:lnTo>
                    <a:lnTo>
                      <a:pt x="3657600" y="2719628"/>
                    </a:lnTo>
                    <a:lnTo>
                      <a:pt x="3641977" y="2761118"/>
                    </a:lnTo>
                    <a:lnTo>
                      <a:pt x="3605938" y="2786937"/>
                    </a:lnTo>
                    <a:lnTo>
                      <a:pt x="3591358" y="2790335"/>
                    </a:lnTo>
                    <a:lnTo>
                      <a:pt x="3586403" y="27908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8153665" y="3952874"/>
                <a:ext cx="3657599" cy="666751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666750">
                    <a:moveTo>
                      <a:pt x="628370" y="420827"/>
                    </a:moveTo>
                    <a:lnTo>
                      <a:pt x="622274" y="374523"/>
                    </a:lnTo>
                    <a:lnTo>
                      <a:pt x="607263" y="330301"/>
                    </a:lnTo>
                    <a:lnTo>
                      <a:pt x="583907" y="289852"/>
                    </a:lnTo>
                    <a:lnTo>
                      <a:pt x="553110" y="254736"/>
                    </a:lnTo>
                    <a:lnTo>
                      <a:pt x="516064" y="226301"/>
                    </a:lnTo>
                    <a:lnTo>
                      <a:pt x="474167" y="205651"/>
                    </a:lnTo>
                    <a:lnTo>
                      <a:pt x="429056" y="193560"/>
                    </a:lnTo>
                    <a:lnTo>
                      <a:pt x="398056" y="190512"/>
                    </a:lnTo>
                    <a:lnTo>
                      <a:pt x="382447" y="190512"/>
                    </a:lnTo>
                    <a:lnTo>
                      <a:pt x="336143" y="196608"/>
                    </a:lnTo>
                    <a:lnTo>
                      <a:pt x="291922" y="211620"/>
                    </a:lnTo>
                    <a:lnTo>
                      <a:pt x="251472" y="234975"/>
                    </a:lnTo>
                    <a:lnTo>
                      <a:pt x="216357" y="265760"/>
                    </a:lnTo>
                    <a:lnTo>
                      <a:pt x="187921" y="302818"/>
                    </a:lnTo>
                    <a:lnTo>
                      <a:pt x="167271" y="344716"/>
                    </a:lnTo>
                    <a:lnTo>
                      <a:pt x="155181" y="389826"/>
                    </a:lnTo>
                    <a:lnTo>
                      <a:pt x="152120" y="420827"/>
                    </a:lnTo>
                    <a:lnTo>
                      <a:pt x="152120" y="436435"/>
                    </a:lnTo>
                    <a:lnTo>
                      <a:pt x="158229" y="482739"/>
                    </a:lnTo>
                    <a:lnTo>
                      <a:pt x="173240" y="526961"/>
                    </a:lnTo>
                    <a:lnTo>
                      <a:pt x="196596" y="567410"/>
                    </a:lnTo>
                    <a:lnTo>
                      <a:pt x="227380" y="602526"/>
                    </a:lnTo>
                    <a:lnTo>
                      <a:pt x="264439" y="630961"/>
                    </a:lnTo>
                    <a:lnTo>
                      <a:pt x="306324" y="651611"/>
                    </a:lnTo>
                    <a:lnTo>
                      <a:pt x="351447" y="663702"/>
                    </a:lnTo>
                    <a:lnTo>
                      <a:pt x="382447" y="666750"/>
                    </a:lnTo>
                    <a:lnTo>
                      <a:pt x="398056" y="666750"/>
                    </a:lnTo>
                    <a:lnTo>
                      <a:pt x="444360" y="660654"/>
                    </a:lnTo>
                    <a:lnTo>
                      <a:pt x="488581" y="645642"/>
                    </a:lnTo>
                    <a:lnTo>
                      <a:pt x="529031" y="622287"/>
                    </a:lnTo>
                    <a:lnTo>
                      <a:pt x="564146" y="591502"/>
                    </a:lnTo>
                    <a:lnTo>
                      <a:pt x="592582" y="554443"/>
                    </a:lnTo>
                    <a:lnTo>
                      <a:pt x="613232" y="512546"/>
                    </a:lnTo>
                    <a:lnTo>
                      <a:pt x="625322" y="467436"/>
                    </a:lnTo>
                    <a:lnTo>
                      <a:pt x="628370" y="436435"/>
                    </a:lnTo>
                    <a:lnTo>
                      <a:pt x="628370" y="428625"/>
                    </a:lnTo>
                    <a:lnTo>
                      <a:pt x="628370" y="420827"/>
                    </a:lnTo>
                    <a:close/>
                  </a:path>
                  <a:path w="3657600" h="666750">
                    <a:moveTo>
                      <a:pt x="3657054" y="70459"/>
                    </a:moveTo>
                    <a:lnTo>
                      <a:pt x="3644493" y="33858"/>
                    </a:lnTo>
                    <a:lnTo>
                      <a:pt x="3610292" y="5803"/>
                    </a:lnTo>
                    <a:lnTo>
                      <a:pt x="3581120" y="0"/>
                    </a:lnTo>
                    <a:lnTo>
                      <a:pt x="75920" y="0"/>
                    </a:lnTo>
                    <a:lnTo>
                      <a:pt x="33578" y="12839"/>
                    </a:lnTo>
                    <a:lnTo>
                      <a:pt x="5524" y="47040"/>
                    </a:lnTo>
                    <a:lnTo>
                      <a:pt x="0" y="70459"/>
                    </a:lnTo>
                    <a:lnTo>
                      <a:pt x="1663" y="66294"/>
                    </a:lnTo>
                    <a:lnTo>
                      <a:pt x="9398" y="56959"/>
                    </a:lnTo>
                    <a:lnTo>
                      <a:pt x="46761" y="41008"/>
                    </a:lnTo>
                    <a:lnTo>
                      <a:pt x="75920" y="38100"/>
                    </a:lnTo>
                    <a:lnTo>
                      <a:pt x="3581120" y="38100"/>
                    </a:lnTo>
                    <a:lnTo>
                      <a:pt x="3623462" y="44526"/>
                    </a:lnTo>
                    <a:lnTo>
                      <a:pt x="3655390" y="66294"/>
                    </a:lnTo>
                    <a:lnTo>
                      <a:pt x="3657054" y="7045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8241665" y="6195620"/>
                <a:ext cx="33528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352800" h="9525">
                    <a:moveTo>
                      <a:pt x="3352799" y="9524"/>
                    </a:moveTo>
                    <a:lnTo>
                      <a:pt x="0" y="9524"/>
                    </a:lnTo>
                    <a:lnTo>
                      <a:pt x="0" y="0"/>
                    </a:lnTo>
                    <a:lnTo>
                      <a:pt x="3352799" y="0"/>
                    </a:lnTo>
                    <a:lnTo>
                      <a:pt x="3352799" y="9524"/>
                    </a:lnTo>
                    <a:close/>
                  </a:path>
                </a:pathLst>
              </a:custGeom>
              <a:solidFill>
                <a:srgbClr val="E4E7E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6" name="object 46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48674" y="4248149"/>
                <a:ext cx="190499" cy="266699"/>
              </a:xfrm>
              <a:prstGeom prst="rect">
                <a:avLst/>
              </a:prstGeom>
            </p:spPr>
          </p:pic>
        </p:grpSp>
        <p:sp>
          <p:nvSpPr>
            <p:cNvPr id="47" name="object 47"/>
            <p:cNvSpPr txBox="1"/>
            <p:nvPr/>
          </p:nvSpPr>
          <p:spPr>
            <a:xfrm>
              <a:off x="7671118" y="4693127"/>
              <a:ext cx="3125422" cy="1118704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388" b="1" spc="148" dirty="0">
                  <a:solidFill>
                    <a:srgbClr val="1F2937"/>
                  </a:solidFill>
                  <a:latin typeface="Trebuchet MS"/>
                  <a:cs typeface="Trebuchet MS"/>
                </a:rPr>
                <a:t>Qualidade</a:t>
              </a:r>
              <a:r>
                <a:rPr sz="1388" b="1" spc="83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89" dirty="0">
                  <a:solidFill>
                    <a:srgbClr val="1F2937"/>
                  </a:solidFill>
                  <a:latin typeface="Trebuchet MS"/>
                  <a:cs typeface="Trebuchet MS"/>
                </a:rPr>
                <a:t>dos</a:t>
              </a:r>
              <a:r>
                <a:rPr sz="1388" b="1" spc="83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388" b="1" spc="180" dirty="0">
                  <a:solidFill>
                    <a:srgbClr val="1F2937"/>
                  </a:solidFill>
                  <a:latin typeface="Trebuchet MS"/>
                  <a:cs typeface="Trebuchet MS"/>
                </a:rPr>
                <a:t>Dados</a:t>
              </a:r>
              <a:endParaRPr sz="1388" dirty="0">
                <a:latin typeface="Trebuchet MS"/>
                <a:cs typeface="Trebuchet MS"/>
              </a:endParaRPr>
            </a:p>
            <a:p>
              <a:pPr marL="11748">
                <a:spcBef>
                  <a:spcPts val="832"/>
                </a:spcBef>
              </a:pP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A</a:t>
              </a:r>
              <a:r>
                <a:rPr sz="1110" spc="1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migração</a:t>
              </a:r>
              <a:r>
                <a:rPr sz="111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3" dirty="0">
                  <a:solidFill>
                    <a:srgbClr val="4A5462"/>
                  </a:solidFill>
                  <a:latin typeface="Trebuchet MS"/>
                  <a:cs typeface="Trebuchet MS"/>
                </a:rPr>
                <a:t>dos</a:t>
              </a:r>
              <a:r>
                <a:rPr sz="111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dados</a:t>
              </a:r>
              <a:r>
                <a:rPr sz="111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do</a:t>
              </a:r>
              <a:r>
                <a:rPr sz="1110" spc="1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Excel</a:t>
              </a:r>
              <a:r>
                <a:rPr sz="111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para</a:t>
              </a:r>
              <a:r>
                <a:rPr sz="111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o</a:t>
              </a:r>
              <a:endParaRPr sz="1110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25000"/>
                </a:lnSpc>
              </a:pPr>
              <a:r>
                <a:rPr sz="111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BigQuery</a:t>
              </a:r>
              <a:r>
                <a:rPr sz="111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permitiu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a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obtenção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111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insights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valiosos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116" dirty="0">
                  <a:solidFill>
                    <a:srgbClr val="4A5462"/>
                  </a:solidFill>
                  <a:latin typeface="Trebuchet MS"/>
                  <a:cs typeface="Trebuchet MS"/>
                </a:rPr>
                <a:t>sem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a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limitação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integridade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dos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dados.</a:t>
              </a:r>
              <a:endParaRPr sz="1110" dirty="0">
                <a:latin typeface="Trebuchet MS"/>
                <a:cs typeface="Trebuchet MS"/>
              </a:endParaRPr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7671118" y="6048959"/>
              <a:ext cx="2792968" cy="351042"/>
            </a:xfrm>
            <a:prstGeom prst="rect">
              <a:avLst/>
            </a:prstGeom>
          </p:spPr>
          <p:txBody>
            <a:bodyPr vert="horz" wrap="square" lIns="0" tIns="11160" rIns="0" bIns="0" rtlCol="0">
              <a:spAutoFit/>
            </a:bodyPr>
            <a:lstStyle/>
            <a:p>
              <a:pPr marL="11748" marR="4699">
                <a:lnSpc>
                  <a:spcPct val="119000"/>
                </a:lnSpc>
                <a:spcBef>
                  <a:spcPts val="88"/>
                </a:spcBef>
              </a:pPr>
              <a:r>
                <a:rPr sz="971" i="1" spc="102" dirty="0">
                  <a:solidFill>
                    <a:srgbClr val="6A7280"/>
                  </a:solidFill>
                  <a:latin typeface="Trebuchet MS"/>
                  <a:cs typeface="Trebuchet MS"/>
                </a:rPr>
                <a:t>Os</a:t>
              </a:r>
              <a:r>
                <a:rPr sz="971" i="1" spc="19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79" dirty="0">
                  <a:solidFill>
                    <a:srgbClr val="6A7280"/>
                  </a:solidFill>
                  <a:latin typeface="Trebuchet MS"/>
                  <a:cs typeface="Trebuchet MS"/>
                </a:rPr>
                <a:t>dados</a:t>
              </a:r>
              <a:r>
                <a:rPr sz="971" i="1" spc="23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69" dirty="0">
                  <a:solidFill>
                    <a:srgbClr val="6A7280"/>
                  </a:solidFill>
                  <a:latin typeface="Trebuchet MS"/>
                  <a:cs typeface="Trebuchet MS"/>
                </a:rPr>
                <a:t>agora</a:t>
              </a:r>
              <a:r>
                <a:rPr sz="971" i="1" spc="19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60" dirty="0">
                  <a:solidFill>
                    <a:srgbClr val="6A7280"/>
                  </a:solidFill>
                  <a:latin typeface="Trebuchet MS"/>
                  <a:cs typeface="Trebuchet MS"/>
                </a:rPr>
                <a:t>estão</a:t>
              </a:r>
              <a:r>
                <a:rPr sz="971" i="1" spc="23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51" dirty="0">
                  <a:solidFill>
                    <a:srgbClr val="6A7280"/>
                  </a:solidFill>
                  <a:latin typeface="Trebuchet MS"/>
                  <a:cs typeface="Trebuchet MS"/>
                </a:rPr>
                <a:t>estruturados</a:t>
              </a:r>
              <a:r>
                <a:rPr sz="971" i="1" spc="19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74" dirty="0">
                  <a:solidFill>
                    <a:srgbClr val="6A7280"/>
                  </a:solidFill>
                  <a:latin typeface="Trebuchet MS"/>
                  <a:cs typeface="Trebuchet MS"/>
                </a:rPr>
                <a:t>de</a:t>
              </a:r>
              <a:r>
                <a:rPr sz="971" i="1" spc="23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-19" dirty="0">
                  <a:solidFill>
                    <a:srgbClr val="6A7280"/>
                  </a:solidFill>
                  <a:latin typeface="Trebuchet MS"/>
                  <a:cs typeface="Trebuchet MS"/>
                </a:rPr>
                <a:t>forma </a:t>
              </a:r>
              <a:r>
                <a:rPr sz="971" i="1" spc="69" dirty="0">
                  <a:solidFill>
                    <a:srgbClr val="6A7280"/>
                  </a:solidFill>
                  <a:latin typeface="Trebuchet MS"/>
                  <a:cs typeface="Trebuchet MS"/>
                </a:rPr>
                <a:t>adequada</a:t>
              </a:r>
              <a:r>
                <a:rPr sz="971" i="1" spc="28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56" dirty="0">
                  <a:solidFill>
                    <a:srgbClr val="6A7280"/>
                  </a:solidFill>
                  <a:latin typeface="Trebuchet MS"/>
                  <a:cs typeface="Trebuchet MS"/>
                </a:rPr>
                <a:t>para</a:t>
              </a:r>
              <a:r>
                <a:rPr sz="971" i="1" spc="32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60" dirty="0">
                  <a:solidFill>
                    <a:srgbClr val="6A7280"/>
                  </a:solidFill>
                  <a:latin typeface="Trebuchet MS"/>
                  <a:cs typeface="Trebuchet MS"/>
                </a:rPr>
                <a:t>análises</a:t>
              </a:r>
              <a:r>
                <a:rPr sz="971" i="1" spc="32" dirty="0">
                  <a:solidFill>
                    <a:srgbClr val="6A7280"/>
                  </a:solidFill>
                  <a:latin typeface="Trebuchet MS"/>
                  <a:cs typeface="Trebuchet MS"/>
                </a:rPr>
                <a:t> </a:t>
              </a:r>
              <a:r>
                <a:rPr sz="971" i="1" spc="46" dirty="0">
                  <a:solidFill>
                    <a:srgbClr val="6A7280"/>
                  </a:solidFill>
                  <a:latin typeface="Trebuchet MS"/>
                  <a:cs typeface="Trebuchet MS"/>
                </a:rPr>
                <a:t>complexas.</a:t>
              </a:r>
              <a:endParaRPr sz="971">
                <a:latin typeface="Trebuchet MS"/>
                <a:cs typeface="Trebuchet MS"/>
              </a:endParaRPr>
            </a:p>
          </p:txBody>
        </p:sp>
      </p:grpSp>
      <p:sp>
        <p:nvSpPr>
          <p:cNvPr id="49" name="object 49"/>
          <p:cNvSpPr/>
          <p:nvPr/>
        </p:nvSpPr>
        <p:spPr>
          <a:xfrm>
            <a:off x="28575" y="8084684"/>
            <a:ext cx="11277600" cy="361236"/>
          </a:xfrm>
          <a:custGeom>
            <a:avLst/>
            <a:gdLst/>
            <a:ahLst/>
            <a:cxnLst/>
            <a:rect l="l" t="t" r="r" b="b"/>
            <a:pathLst>
              <a:path w="12192000" h="390525">
                <a:moveTo>
                  <a:pt x="12191999" y="390524"/>
                </a:moveTo>
                <a:lnTo>
                  <a:pt x="0" y="390524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90524"/>
                </a:lnTo>
                <a:close/>
              </a:path>
            </a:pathLst>
          </a:custGeom>
          <a:solidFill>
            <a:srgbClr val="4FC778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736" y="236205"/>
            <a:ext cx="5907538" cy="358111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z="2250" spc="227" dirty="0">
                <a:latin typeface="Montaser Arabic" panose="020B0604020202020204" charset="-78"/>
                <a:cs typeface="Montaser Arabic" panose="020B0604020202020204" charset="-78"/>
              </a:rPr>
              <a:t>CONCLUSÃO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528638" y="2202656"/>
            <a:ext cx="273129" cy="1744504"/>
            <a:chOff x="571500" y="2038350"/>
            <a:chExt cx="295275" cy="18859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2038350"/>
              <a:ext cx="190499" cy="95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2381249"/>
              <a:ext cx="190499" cy="95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2724149"/>
              <a:ext cx="190499" cy="95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3067050"/>
              <a:ext cx="190499" cy="9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424" y="3914775"/>
              <a:ext cx="133349" cy="9524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C442A9F-44C7-F494-89FF-91934A5EB19F}"/>
              </a:ext>
            </a:extLst>
          </p:cNvPr>
          <p:cNvGrpSpPr/>
          <p:nvPr/>
        </p:nvGrpSpPr>
        <p:grpSpPr>
          <a:xfrm>
            <a:off x="200594" y="1506010"/>
            <a:ext cx="5409724" cy="4261274"/>
            <a:chOff x="383450" y="912682"/>
            <a:chExt cx="5145405" cy="3330416"/>
          </a:xfrm>
        </p:grpSpPr>
        <p:grpSp>
          <p:nvGrpSpPr>
            <p:cNvPr id="3" name="object 3"/>
            <p:cNvGrpSpPr/>
            <p:nvPr/>
          </p:nvGrpSpPr>
          <p:grpSpPr>
            <a:xfrm>
              <a:off x="383450" y="912682"/>
              <a:ext cx="5145405" cy="3330416"/>
              <a:chOff x="414541" y="643783"/>
              <a:chExt cx="5562600" cy="36004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14541" y="643783"/>
                <a:ext cx="5562600" cy="3600450"/>
              </a:xfrm>
              <a:custGeom>
                <a:avLst/>
                <a:gdLst/>
                <a:ahLst/>
                <a:cxnLst/>
                <a:rect l="l" t="t" r="r" b="b"/>
                <a:pathLst>
                  <a:path w="5562600" h="3600450">
                    <a:moveTo>
                      <a:pt x="5491402" y="3600449"/>
                    </a:moveTo>
                    <a:lnTo>
                      <a:pt x="71196" y="3600449"/>
                    </a:lnTo>
                    <a:lnTo>
                      <a:pt x="66241" y="3599961"/>
                    </a:lnTo>
                    <a:lnTo>
                      <a:pt x="29705" y="3584827"/>
                    </a:lnTo>
                    <a:lnTo>
                      <a:pt x="3885" y="3548787"/>
                    </a:lnTo>
                    <a:lnTo>
                      <a:pt x="0" y="3529252"/>
                    </a:lnTo>
                    <a:lnTo>
                      <a:pt x="0" y="352424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5491402" y="0"/>
                    </a:lnTo>
                    <a:lnTo>
                      <a:pt x="5532893" y="15621"/>
                    </a:lnTo>
                    <a:lnTo>
                      <a:pt x="5558713" y="51661"/>
                    </a:lnTo>
                    <a:lnTo>
                      <a:pt x="5562599" y="71196"/>
                    </a:lnTo>
                    <a:lnTo>
                      <a:pt x="5562599" y="3529252"/>
                    </a:lnTo>
                    <a:lnTo>
                      <a:pt x="5546977" y="3570744"/>
                    </a:lnTo>
                    <a:lnTo>
                      <a:pt x="5510937" y="3596563"/>
                    </a:lnTo>
                    <a:lnTo>
                      <a:pt x="5496357" y="3599961"/>
                    </a:lnTo>
                    <a:lnTo>
                      <a:pt x="5491402" y="36004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638076" y="3180002"/>
                <a:ext cx="5172075" cy="1000125"/>
              </a:xfrm>
              <a:custGeom>
                <a:avLst/>
                <a:gdLst/>
                <a:ahLst/>
                <a:cxnLst/>
                <a:rect l="l" t="t" r="r" b="b"/>
                <a:pathLst>
                  <a:path w="5172075" h="1000125">
                    <a:moveTo>
                      <a:pt x="5105327" y="1000124"/>
                    </a:moveTo>
                    <a:lnTo>
                      <a:pt x="66746" y="1000124"/>
                    </a:lnTo>
                    <a:lnTo>
                      <a:pt x="62101" y="999666"/>
                    </a:lnTo>
                    <a:lnTo>
                      <a:pt x="24240" y="982517"/>
                    </a:lnTo>
                    <a:lnTo>
                      <a:pt x="2287" y="947224"/>
                    </a:lnTo>
                    <a:lnTo>
                      <a:pt x="0" y="933377"/>
                    </a:lnTo>
                    <a:lnTo>
                      <a:pt x="0" y="928687"/>
                    </a:lnTo>
                    <a:lnTo>
                      <a:pt x="0" y="66746"/>
                    </a:lnTo>
                    <a:lnTo>
                      <a:pt x="14645" y="27848"/>
                    </a:lnTo>
                    <a:lnTo>
                      <a:pt x="48433" y="3642"/>
                    </a:lnTo>
                    <a:lnTo>
                      <a:pt x="66746" y="0"/>
                    </a:lnTo>
                    <a:lnTo>
                      <a:pt x="5105327" y="0"/>
                    </a:lnTo>
                    <a:lnTo>
                      <a:pt x="5144224" y="14644"/>
                    </a:lnTo>
                    <a:lnTo>
                      <a:pt x="5168431" y="48432"/>
                    </a:lnTo>
                    <a:lnTo>
                      <a:pt x="5172074" y="66746"/>
                    </a:lnTo>
                    <a:lnTo>
                      <a:pt x="5172074" y="933377"/>
                    </a:lnTo>
                    <a:lnTo>
                      <a:pt x="5157428" y="972275"/>
                    </a:lnTo>
                    <a:lnTo>
                      <a:pt x="5123640" y="996481"/>
                    </a:lnTo>
                    <a:lnTo>
                      <a:pt x="5109972" y="999666"/>
                    </a:lnTo>
                    <a:lnTo>
                      <a:pt x="5105327" y="1000124"/>
                    </a:lnTo>
                    <a:close/>
                  </a:path>
                </a:pathLst>
              </a:custGeom>
              <a:solidFill>
                <a:srgbClr val="F0FD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602414" y="3180001"/>
                <a:ext cx="5172075" cy="1000125"/>
              </a:xfrm>
              <a:custGeom>
                <a:avLst/>
                <a:gdLst/>
                <a:ahLst/>
                <a:cxnLst/>
                <a:rect l="l" t="t" r="r" b="b"/>
                <a:pathLst>
                  <a:path w="5172075" h="1000125">
                    <a:moveTo>
                      <a:pt x="0" y="928687"/>
                    </a:moveTo>
                    <a:lnTo>
                      <a:pt x="0" y="71437"/>
                    </a:lnTo>
                    <a:lnTo>
                      <a:pt x="0" y="66746"/>
                    </a:lnTo>
                    <a:lnTo>
                      <a:pt x="457" y="62100"/>
                    </a:lnTo>
                    <a:lnTo>
                      <a:pt x="17606" y="24240"/>
                    </a:lnTo>
                    <a:lnTo>
                      <a:pt x="20923" y="20923"/>
                    </a:lnTo>
                    <a:lnTo>
                      <a:pt x="24240" y="17606"/>
                    </a:lnTo>
                    <a:lnTo>
                      <a:pt x="62101" y="457"/>
                    </a:lnTo>
                    <a:lnTo>
                      <a:pt x="71437" y="0"/>
                    </a:lnTo>
                    <a:lnTo>
                      <a:pt x="5100637" y="0"/>
                    </a:lnTo>
                    <a:lnTo>
                      <a:pt x="5127973" y="5437"/>
                    </a:lnTo>
                    <a:lnTo>
                      <a:pt x="5132307" y="7232"/>
                    </a:lnTo>
                    <a:lnTo>
                      <a:pt x="5136424" y="9432"/>
                    </a:lnTo>
                    <a:lnTo>
                      <a:pt x="5140324" y="12038"/>
                    </a:lnTo>
                    <a:lnTo>
                      <a:pt x="5144224" y="14645"/>
                    </a:lnTo>
                    <a:lnTo>
                      <a:pt x="5166636" y="44099"/>
                    </a:lnTo>
                    <a:lnTo>
                      <a:pt x="5168431" y="48432"/>
                    </a:lnTo>
                    <a:lnTo>
                      <a:pt x="5169786" y="52899"/>
                    </a:lnTo>
                    <a:lnTo>
                      <a:pt x="5170701" y="57500"/>
                    </a:lnTo>
                    <a:lnTo>
                      <a:pt x="5171616" y="62101"/>
                    </a:lnTo>
                    <a:lnTo>
                      <a:pt x="5172074" y="66746"/>
                    </a:lnTo>
                    <a:lnTo>
                      <a:pt x="5172074" y="71437"/>
                    </a:lnTo>
                    <a:lnTo>
                      <a:pt x="5172074" y="928687"/>
                    </a:lnTo>
                    <a:lnTo>
                      <a:pt x="5172074" y="933377"/>
                    </a:lnTo>
                    <a:lnTo>
                      <a:pt x="5171616" y="938023"/>
                    </a:lnTo>
                    <a:lnTo>
                      <a:pt x="5170701" y="942623"/>
                    </a:lnTo>
                    <a:lnTo>
                      <a:pt x="5169786" y="947224"/>
                    </a:lnTo>
                    <a:lnTo>
                      <a:pt x="5168431" y="951691"/>
                    </a:lnTo>
                    <a:lnTo>
                      <a:pt x="5166636" y="956024"/>
                    </a:lnTo>
                    <a:lnTo>
                      <a:pt x="5164841" y="960358"/>
                    </a:lnTo>
                    <a:lnTo>
                      <a:pt x="5162640" y="964475"/>
                    </a:lnTo>
                    <a:lnTo>
                      <a:pt x="5160034" y="968375"/>
                    </a:lnTo>
                    <a:lnTo>
                      <a:pt x="5157428" y="972275"/>
                    </a:lnTo>
                    <a:lnTo>
                      <a:pt x="5140324" y="988085"/>
                    </a:lnTo>
                    <a:lnTo>
                      <a:pt x="5136424" y="990691"/>
                    </a:lnTo>
                    <a:lnTo>
                      <a:pt x="5132307" y="992891"/>
                    </a:lnTo>
                    <a:lnTo>
                      <a:pt x="5127973" y="994686"/>
                    </a:lnTo>
                    <a:lnTo>
                      <a:pt x="5123640" y="996481"/>
                    </a:lnTo>
                    <a:lnTo>
                      <a:pt x="5100637" y="1000124"/>
                    </a:lnTo>
                    <a:lnTo>
                      <a:pt x="71437" y="1000124"/>
                    </a:lnTo>
                    <a:lnTo>
                      <a:pt x="31748" y="988084"/>
                    </a:lnTo>
                    <a:lnTo>
                      <a:pt x="27848" y="985478"/>
                    </a:lnTo>
                    <a:lnTo>
                      <a:pt x="3642" y="951691"/>
                    </a:lnTo>
                    <a:lnTo>
                      <a:pt x="1372" y="942623"/>
                    </a:lnTo>
                    <a:lnTo>
                      <a:pt x="457" y="938023"/>
                    </a:lnTo>
                    <a:lnTo>
                      <a:pt x="0" y="933377"/>
                    </a:lnTo>
                    <a:lnTo>
                      <a:pt x="0" y="928687"/>
                    </a:lnTo>
                    <a:close/>
                  </a:path>
                </a:pathLst>
              </a:custGeom>
              <a:ln w="9524">
                <a:solidFill>
                  <a:srgbClr val="BAF6D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589643" y="857596"/>
                <a:ext cx="571500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571500" h="571500">
                    <a:moveTo>
                      <a:pt x="285749" y="571499"/>
                    </a:moveTo>
                    <a:lnTo>
                      <a:pt x="243821" y="568407"/>
                    </a:lnTo>
                    <a:lnTo>
                      <a:pt x="202801" y="559195"/>
                    </a:lnTo>
                    <a:lnTo>
                      <a:pt x="163575" y="544064"/>
                    </a:lnTo>
                    <a:lnTo>
                      <a:pt x="126995" y="523342"/>
                    </a:lnTo>
                    <a:lnTo>
                      <a:pt x="93851" y="497476"/>
                    </a:lnTo>
                    <a:lnTo>
                      <a:pt x="64862" y="467027"/>
                    </a:lnTo>
                    <a:lnTo>
                      <a:pt x="40653" y="432654"/>
                    </a:lnTo>
                    <a:lnTo>
                      <a:pt x="21751" y="395101"/>
                    </a:lnTo>
                    <a:lnTo>
                      <a:pt x="8563" y="355181"/>
                    </a:lnTo>
                    <a:lnTo>
                      <a:pt x="1375" y="313758"/>
                    </a:lnTo>
                    <a:lnTo>
                      <a:pt x="0" y="285749"/>
                    </a:lnTo>
                    <a:lnTo>
                      <a:pt x="343" y="271728"/>
                    </a:lnTo>
                    <a:lnTo>
                      <a:pt x="5490" y="230002"/>
                    </a:lnTo>
                    <a:lnTo>
                      <a:pt x="16703" y="189483"/>
                    </a:lnTo>
                    <a:lnTo>
                      <a:pt x="33740" y="151048"/>
                    </a:lnTo>
                    <a:lnTo>
                      <a:pt x="56233" y="115528"/>
                    </a:lnTo>
                    <a:lnTo>
                      <a:pt x="83694" y="83694"/>
                    </a:lnTo>
                    <a:lnTo>
                      <a:pt x="115528" y="56233"/>
                    </a:lnTo>
                    <a:lnTo>
                      <a:pt x="151048" y="33741"/>
                    </a:lnTo>
                    <a:lnTo>
                      <a:pt x="189483" y="16703"/>
                    </a:lnTo>
                    <a:lnTo>
                      <a:pt x="230002" y="5490"/>
                    </a:lnTo>
                    <a:lnTo>
                      <a:pt x="271728" y="344"/>
                    </a:lnTo>
                    <a:lnTo>
                      <a:pt x="285749" y="0"/>
                    </a:lnTo>
                    <a:lnTo>
                      <a:pt x="299771" y="344"/>
                    </a:lnTo>
                    <a:lnTo>
                      <a:pt x="341497" y="5490"/>
                    </a:lnTo>
                    <a:lnTo>
                      <a:pt x="382016" y="16703"/>
                    </a:lnTo>
                    <a:lnTo>
                      <a:pt x="420451" y="33740"/>
                    </a:lnTo>
                    <a:lnTo>
                      <a:pt x="455971" y="56233"/>
                    </a:lnTo>
                    <a:lnTo>
                      <a:pt x="487805" y="83694"/>
                    </a:lnTo>
                    <a:lnTo>
                      <a:pt x="515266" y="115528"/>
                    </a:lnTo>
                    <a:lnTo>
                      <a:pt x="537758" y="151048"/>
                    </a:lnTo>
                    <a:lnTo>
                      <a:pt x="554796" y="189483"/>
                    </a:lnTo>
                    <a:lnTo>
                      <a:pt x="566009" y="230002"/>
                    </a:lnTo>
                    <a:lnTo>
                      <a:pt x="571155" y="271728"/>
                    </a:lnTo>
                    <a:lnTo>
                      <a:pt x="571499" y="285749"/>
                    </a:lnTo>
                    <a:lnTo>
                      <a:pt x="571155" y="299771"/>
                    </a:lnTo>
                    <a:lnTo>
                      <a:pt x="566009" y="341497"/>
                    </a:lnTo>
                    <a:lnTo>
                      <a:pt x="554796" y="382016"/>
                    </a:lnTo>
                    <a:lnTo>
                      <a:pt x="537758" y="420451"/>
                    </a:lnTo>
                    <a:lnTo>
                      <a:pt x="515266" y="455971"/>
                    </a:lnTo>
                    <a:lnTo>
                      <a:pt x="487805" y="487805"/>
                    </a:lnTo>
                    <a:lnTo>
                      <a:pt x="455971" y="515266"/>
                    </a:lnTo>
                    <a:lnTo>
                      <a:pt x="420451" y="537758"/>
                    </a:lnTo>
                    <a:lnTo>
                      <a:pt x="382016" y="554796"/>
                    </a:lnTo>
                    <a:lnTo>
                      <a:pt x="341496" y="566009"/>
                    </a:lnTo>
                    <a:lnTo>
                      <a:pt x="299771" y="571155"/>
                    </a:lnTo>
                    <a:lnTo>
                      <a:pt x="285749" y="57149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8" name="object 8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9378" y="989950"/>
                <a:ext cx="304799" cy="304799"/>
              </a:xfrm>
              <a:prstGeom prst="rect">
                <a:avLst/>
              </a:prstGeom>
            </p:spPr>
          </p:pic>
        </p:grpSp>
        <p:sp>
          <p:nvSpPr>
            <p:cNvPr id="9" name="object 9"/>
            <p:cNvSpPr txBox="1"/>
            <p:nvPr/>
          </p:nvSpPr>
          <p:spPr>
            <a:xfrm>
              <a:off x="1304457" y="1199941"/>
              <a:ext cx="2282539" cy="209524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665" b="1" spc="231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Resumo</a:t>
              </a:r>
              <a:r>
                <a:rPr sz="1665" b="1" spc="74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665" b="1" spc="208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</a:t>
              </a:r>
              <a:r>
                <a:rPr sz="1665" b="1" spc="79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665" b="1" spc="130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Projeto</a:t>
              </a:r>
              <a:endParaRPr sz="166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779266" y="1809193"/>
              <a:ext cx="4269629" cy="2248285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200" dirty="0">
                  <a:solidFill>
                    <a:srgbClr val="374050"/>
                  </a:solidFill>
                  <a:latin typeface="Trebuchet MS"/>
                  <a:cs typeface="Trebuchet MS"/>
                </a:rPr>
                <a:t>Pipeline</a:t>
              </a:r>
              <a:r>
                <a:rPr sz="1200" spc="102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60" dirty="0">
                  <a:solidFill>
                    <a:srgbClr val="374050"/>
                  </a:solidFill>
                  <a:latin typeface="Trebuchet MS"/>
                  <a:cs typeface="Trebuchet MS"/>
                </a:rPr>
                <a:t>completo</a:t>
              </a:r>
              <a:r>
                <a:rPr sz="1200" spc="102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83" dirty="0">
                  <a:solidFill>
                    <a:srgbClr val="374050"/>
                  </a:solidFill>
                  <a:latin typeface="Trebuchet MS"/>
                  <a:cs typeface="Trebuchet MS"/>
                </a:rPr>
                <a:t>de</a:t>
              </a:r>
              <a:r>
                <a:rPr sz="1200" spc="102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97" dirty="0">
                  <a:solidFill>
                    <a:srgbClr val="374050"/>
                  </a:solidFill>
                  <a:latin typeface="Trebuchet MS"/>
                  <a:cs typeface="Trebuchet MS"/>
                </a:rPr>
                <a:t>dados</a:t>
              </a:r>
              <a:r>
                <a:rPr sz="1200" spc="102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60" dirty="0">
                  <a:solidFill>
                    <a:srgbClr val="374050"/>
                  </a:solidFill>
                  <a:latin typeface="Trebuchet MS"/>
                  <a:cs typeface="Trebuchet MS"/>
                </a:rPr>
                <a:t>implementado</a:t>
              </a:r>
              <a:endParaRPr sz="1200" dirty="0">
                <a:latin typeface="Trebuchet MS"/>
                <a:cs typeface="Trebuchet MS"/>
              </a:endParaRPr>
            </a:p>
            <a:p>
              <a:pPr marL="11748" marR="862854">
                <a:lnSpc>
                  <a:spcPct val="187500"/>
                </a:lnSpc>
              </a:pPr>
              <a:r>
                <a:rPr sz="1200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Migração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88" dirty="0">
                  <a:solidFill>
                    <a:srgbClr val="374050"/>
                  </a:solidFill>
                  <a:latin typeface="Trebuchet MS"/>
                  <a:cs typeface="Trebuchet MS"/>
                </a:rPr>
                <a:t>bem-</a:t>
              </a:r>
              <a:r>
                <a:rPr sz="1200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sucedida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do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60" dirty="0">
                  <a:solidFill>
                    <a:srgbClr val="374050"/>
                  </a:solidFill>
                  <a:latin typeface="Trebuchet MS"/>
                  <a:cs typeface="Trebuchet MS"/>
                </a:rPr>
                <a:t>Excel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para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BigQuery </a:t>
              </a:r>
              <a:r>
                <a:rPr sz="1200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Análises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complexas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possibilitadas</a:t>
              </a:r>
              <a:endParaRPr sz="1200" dirty="0">
                <a:latin typeface="Trebuchet MS"/>
                <a:cs typeface="Trebuchet MS"/>
              </a:endParaRPr>
            </a:p>
            <a:p>
              <a:pPr marL="11748">
                <a:spcBef>
                  <a:spcPts val="1166"/>
                </a:spcBef>
              </a:pPr>
              <a:r>
                <a:rPr sz="1200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Insights</a:t>
              </a:r>
              <a:r>
                <a:rPr sz="1200" spc="1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valiosos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93" dirty="0">
                  <a:solidFill>
                    <a:srgbClr val="374050"/>
                  </a:solidFill>
                  <a:latin typeface="Trebuchet MS"/>
                  <a:cs typeface="Trebuchet MS"/>
                </a:rPr>
                <a:t>gerados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para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o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65" dirty="0" err="1">
                  <a:solidFill>
                    <a:srgbClr val="374050"/>
                  </a:solidFill>
                  <a:latin typeface="Trebuchet MS"/>
                  <a:cs typeface="Trebuchet MS"/>
                </a:rPr>
                <a:t>negócio</a:t>
              </a:r>
              <a:endParaRPr lang="pt-BR" sz="1200" spc="65" dirty="0">
                <a:solidFill>
                  <a:srgbClr val="374050"/>
                </a:solidFill>
                <a:latin typeface="Trebuchet MS"/>
                <a:cs typeface="Trebuchet MS"/>
              </a:endParaRPr>
            </a:p>
            <a:p>
              <a:pPr marL="11748">
                <a:spcBef>
                  <a:spcPts val="1166"/>
                </a:spcBef>
              </a:pPr>
              <a:endParaRPr sz="1200" dirty="0">
                <a:latin typeface="Trebuchet MS"/>
                <a:cs typeface="Trebuchet MS"/>
              </a:endParaRPr>
            </a:p>
            <a:p>
              <a:pPr>
                <a:lnSpc>
                  <a:spcPct val="100000"/>
                </a:lnSpc>
              </a:pPr>
              <a:endParaRPr sz="1200" dirty="0">
                <a:latin typeface="Trebuchet MS"/>
                <a:cs typeface="Trebuchet MS"/>
              </a:endParaRPr>
            </a:p>
            <a:p>
              <a:pPr>
                <a:spcBef>
                  <a:spcPts val="264"/>
                </a:spcBef>
              </a:pPr>
              <a:endParaRPr sz="1200" dirty="0">
                <a:latin typeface="Trebuchet MS"/>
                <a:cs typeface="Trebuchet MS"/>
              </a:endParaRPr>
            </a:p>
            <a:p>
              <a:pPr marL="135096" marR="4699" algn="just">
                <a:lnSpc>
                  <a:spcPct val="125000"/>
                </a:lnSpc>
              </a:pPr>
              <a:r>
                <a:rPr sz="1200" i="1" spc="88" dirty="0">
                  <a:solidFill>
                    <a:srgbClr val="374050"/>
                  </a:solidFill>
                  <a:latin typeface="Trebuchet MS"/>
                  <a:cs typeface="Trebuchet MS"/>
                </a:rPr>
                <a:t>"Este</a:t>
              </a:r>
              <a:r>
                <a:rPr sz="1200" i="1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dirty="0">
                  <a:solidFill>
                    <a:srgbClr val="374050"/>
                  </a:solidFill>
                  <a:latin typeface="Trebuchet MS"/>
                  <a:cs typeface="Trebuchet MS"/>
                </a:rPr>
                <a:t>projeto</a:t>
              </a:r>
              <a:r>
                <a:rPr sz="1200" i="1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demonstrou</a:t>
              </a:r>
              <a:r>
                <a:rPr sz="1200" i="1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97" dirty="0">
                  <a:solidFill>
                    <a:srgbClr val="374050"/>
                  </a:solidFill>
                  <a:latin typeface="Trebuchet MS"/>
                  <a:cs typeface="Trebuchet MS"/>
                </a:rPr>
                <a:t>a</a:t>
              </a:r>
              <a:r>
                <a:rPr sz="1200" i="1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implementação</a:t>
              </a:r>
              <a:r>
                <a:rPr sz="1200" i="1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88" dirty="0">
                  <a:solidFill>
                    <a:srgbClr val="374050"/>
                  </a:solidFill>
                  <a:latin typeface="Trebuchet MS"/>
                  <a:cs typeface="Trebuchet MS"/>
                </a:rPr>
                <a:t>bem-</a:t>
              </a:r>
              <a:r>
                <a:rPr sz="1200" i="1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sucedida </a:t>
              </a:r>
              <a:r>
                <a:rPr sz="1200" i="1" spc="83" dirty="0">
                  <a:solidFill>
                    <a:srgbClr val="374050"/>
                  </a:solidFill>
                  <a:latin typeface="Trebuchet MS"/>
                  <a:cs typeface="Trebuchet MS"/>
                </a:rPr>
                <a:t>de</a:t>
              </a:r>
              <a:r>
                <a:rPr sz="1200" i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120" dirty="0">
                  <a:solidFill>
                    <a:srgbClr val="374050"/>
                  </a:solidFill>
                  <a:latin typeface="Trebuchet MS"/>
                  <a:cs typeface="Trebuchet MS"/>
                </a:rPr>
                <a:t>um</a:t>
              </a:r>
              <a:r>
                <a:rPr sz="1200" i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dirty="0">
                  <a:solidFill>
                    <a:srgbClr val="374050"/>
                  </a:solidFill>
                  <a:latin typeface="Trebuchet MS"/>
                  <a:cs typeface="Trebuchet MS"/>
                </a:rPr>
                <a:t>pipeline</a:t>
              </a:r>
              <a:r>
                <a:rPr sz="1200" i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83" dirty="0">
                  <a:solidFill>
                    <a:srgbClr val="374050"/>
                  </a:solidFill>
                  <a:latin typeface="Trebuchet MS"/>
                  <a:cs typeface="Trebuchet MS"/>
                </a:rPr>
                <a:t>de</a:t>
              </a:r>
              <a:r>
                <a:rPr sz="1200" i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97" dirty="0">
                  <a:solidFill>
                    <a:srgbClr val="374050"/>
                  </a:solidFill>
                  <a:latin typeface="Trebuchet MS"/>
                  <a:cs typeface="Trebuchet MS"/>
                </a:rPr>
                <a:t>dados</a:t>
              </a:r>
              <a:r>
                <a:rPr sz="1200" i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completo,</a:t>
              </a:r>
              <a:r>
                <a:rPr sz="1200" i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migrando</a:t>
              </a:r>
              <a:r>
                <a:rPr sz="1200" i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informações </a:t>
              </a:r>
              <a:r>
                <a:rPr sz="1200" i="1" spc="83" dirty="0">
                  <a:solidFill>
                    <a:srgbClr val="374050"/>
                  </a:solidFill>
                  <a:latin typeface="Trebuchet MS"/>
                  <a:cs typeface="Trebuchet MS"/>
                </a:rPr>
                <a:t>de</a:t>
              </a:r>
              <a:r>
                <a:rPr sz="1200" i="1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97" dirty="0">
                  <a:solidFill>
                    <a:srgbClr val="374050"/>
                  </a:solidFill>
                  <a:latin typeface="Trebuchet MS"/>
                  <a:cs typeface="Trebuchet MS"/>
                </a:rPr>
                <a:t>vendas</a:t>
              </a:r>
              <a:r>
                <a:rPr sz="1200" i="1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83" dirty="0">
                  <a:solidFill>
                    <a:srgbClr val="374050"/>
                  </a:solidFill>
                  <a:latin typeface="Trebuchet MS"/>
                  <a:cs typeface="Trebuchet MS"/>
                </a:rPr>
                <a:t>de</a:t>
              </a:r>
              <a:r>
                <a:rPr sz="1200" i="1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planilhas</a:t>
              </a:r>
              <a:r>
                <a:rPr sz="1200" i="1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60" dirty="0">
                  <a:solidFill>
                    <a:srgbClr val="374050"/>
                  </a:solidFill>
                  <a:latin typeface="Trebuchet MS"/>
                  <a:cs typeface="Trebuchet MS"/>
                </a:rPr>
                <a:t>Excel</a:t>
              </a:r>
              <a:r>
                <a:rPr sz="1200" i="1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para</a:t>
              </a:r>
              <a:r>
                <a:rPr sz="1200" i="1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o</a:t>
              </a:r>
              <a:r>
                <a:rPr sz="1200" i="1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Google</a:t>
              </a:r>
              <a:r>
                <a:rPr sz="1200" i="1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i="1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BigQuery."</a:t>
              </a:r>
              <a:endParaRPr sz="1200" dirty="0">
                <a:latin typeface="Trebuchet MS"/>
                <a:cs typeface="Trebuchet MS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793028" y="1509387"/>
            <a:ext cx="5145405" cy="4257897"/>
            <a:chOff x="6248398" y="1009649"/>
            <a:chExt cx="5562600" cy="4229100"/>
          </a:xfrm>
        </p:grpSpPr>
        <p:sp>
          <p:nvSpPr>
            <p:cNvPr id="18" name="object 18"/>
            <p:cNvSpPr/>
            <p:nvPr/>
          </p:nvSpPr>
          <p:spPr>
            <a:xfrm>
              <a:off x="6248398" y="1009649"/>
              <a:ext cx="5562600" cy="4229100"/>
            </a:xfrm>
            <a:custGeom>
              <a:avLst/>
              <a:gdLst/>
              <a:ahLst/>
              <a:cxnLst/>
              <a:rect l="l" t="t" r="r" b="b"/>
              <a:pathLst>
                <a:path w="5562600" h="4229100">
                  <a:moveTo>
                    <a:pt x="5491403" y="4229099"/>
                  </a:moveTo>
                  <a:lnTo>
                    <a:pt x="71196" y="4229099"/>
                  </a:lnTo>
                  <a:lnTo>
                    <a:pt x="66241" y="4228611"/>
                  </a:lnTo>
                  <a:lnTo>
                    <a:pt x="29705" y="4213476"/>
                  </a:lnTo>
                  <a:lnTo>
                    <a:pt x="3885" y="4177437"/>
                  </a:lnTo>
                  <a:lnTo>
                    <a:pt x="0" y="4157902"/>
                  </a:lnTo>
                  <a:lnTo>
                    <a:pt x="0" y="4152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3" y="0"/>
                  </a:lnTo>
                  <a:lnTo>
                    <a:pt x="5532894" y="15621"/>
                  </a:lnTo>
                  <a:lnTo>
                    <a:pt x="5558714" y="51661"/>
                  </a:lnTo>
                  <a:lnTo>
                    <a:pt x="5562600" y="71196"/>
                  </a:lnTo>
                  <a:lnTo>
                    <a:pt x="5562600" y="4157902"/>
                  </a:lnTo>
                  <a:lnTo>
                    <a:pt x="5546977" y="4199393"/>
                  </a:lnTo>
                  <a:lnTo>
                    <a:pt x="5510938" y="4225213"/>
                  </a:lnTo>
                  <a:lnTo>
                    <a:pt x="5496358" y="4228611"/>
                  </a:lnTo>
                  <a:lnTo>
                    <a:pt x="5491403" y="4229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7949" y="1853247"/>
              <a:ext cx="5162550" cy="718502"/>
            </a:xfrm>
            <a:custGeom>
              <a:avLst/>
              <a:gdLst/>
              <a:ahLst/>
              <a:cxnLst/>
              <a:rect l="l" t="t" r="r" b="b"/>
              <a:pathLst>
                <a:path w="5162550" h="647700">
                  <a:moveTo>
                    <a:pt x="5129501" y="647699"/>
                  </a:moveTo>
                  <a:lnTo>
                    <a:pt x="0" y="647699"/>
                  </a:lnTo>
                  <a:lnTo>
                    <a:pt x="0" y="0"/>
                  </a:lnTo>
                  <a:lnTo>
                    <a:pt x="5129501" y="0"/>
                  </a:lnTo>
                  <a:lnTo>
                    <a:pt x="5134360" y="966"/>
                  </a:lnTo>
                  <a:lnTo>
                    <a:pt x="5161582" y="28187"/>
                  </a:lnTo>
                  <a:lnTo>
                    <a:pt x="5162548" y="33047"/>
                  </a:lnTo>
                  <a:lnTo>
                    <a:pt x="5162548" y="614652"/>
                  </a:lnTo>
                  <a:lnTo>
                    <a:pt x="5134360" y="646732"/>
                  </a:lnTo>
                  <a:lnTo>
                    <a:pt x="5129501" y="647699"/>
                  </a:lnTo>
                  <a:close/>
                </a:path>
              </a:pathLst>
            </a:custGeom>
            <a:solidFill>
              <a:srgbClr val="F0F9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438899" y="1924049"/>
              <a:ext cx="38100" cy="647700"/>
            </a:xfrm>
            <a:custGeom>
              <a:avLst/>
              <a:gdLst/>
              <a:ahLst/>
              <a:cxnLst/>
              <a:rect l="l" t="t" r="r" b="b"/>
              <a:pathLst>
                <a:path w="38100" h="647700">
                  <a:moveTo>
                    <a:pt x="38099" y="647699"/>
                  </a:moveTo>
                  <a:lnTo>
                    <a:pt x="0" y="647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476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57949" y="2666999"/>
              <a:ext cx="5162550" cy="838200"/>
            </a:xfrm>
            <a:custGeom>
              <a:avLst/>
              <a:gdLst/>
              <a:ahLst/>
              <a:cxnLst/>
              <a:rect l="l" t="t" r="r" b="b"/>
              <a:pathLst>
                <a:path w="5162550" h="838200">
                  <a:moveTo>
                    <a:pt x="5129501" y="838199"/>
                  </a:moveTo>
                  <a:lnTo>
                    <a:pt x="0" y="838199"/>
                  </a:lnTo>
                  <a:lnTo>
                    <a:pt x="0" y="0"/>
                  </a:lnTo>
                  <a:lnTo>
                    <a:pt x="5129501" y="0"/>
                  </a:lnTo>
                  <a:lnTo>
                    <a:pt x="5134360" y="966"/>
                  </a:lnTo>
                  <a:lnTo>
                    <a:pt x="5161582" y="28187"/>
                  </a:lnTo>
                  <a:lnTo>
                    <a:pt x="5162548" y="33047"/>
                  </a:lnTo>
                  <a:lnTo>
                    <a:pt x="5162548" y="805152"/>
                  </a:lnTo>
                  <a:lnTo>
                    <a:pt x="5134360" y="837232"/>
                  </a:lnTo>
                  <a:lnTo>
                    <a:pt x="5129501" y="838199"/>
                  </a:lnTo>
                  <a:close/>
                </a:path>
              </a:pathLst>
            </a:custGeom>
            <a:solidFill>
              <a:srgbClr val="F0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38899" y="2666999"/>
              <a:ext cx="38100" cy="838200"/>
            </a:xfrm>
            <a:custGeom>
              <a:avLst/>
              <a:gdLst/>
              <a:ahLst/>
              <a:cxnLst/>
              <a:rect l="l" t="t" r="r" b="b"/>
              <a:pathLst>
                <a:path w="38100" h="838200">
                  <a:moveTo>
                    <a:pt x="38099" y="838199"/>
                  </a:moveTo>
                  <a:lnTo>
                    <a:pt x="0" y="8381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8381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457949" y="3600449"/>
              <a:ext cx="5162550" cy="838200"/>
            </a:xfrm>
            <a:custGeom>
              <a:avLst/>
              <a:gdLst/>
              <a:ahLst/>
              <a:cxnLst/>
              <a:rect l="l" t="t" r="r" b="b"/>
              <a:pathLst>
                <a:path w="5162550" h="838200">
                  <a:moveTo>
                    <a:pt x="5129501" y="838199"/>
                  </a:moveTo>
                  <a:lnTo>
                    <a:pt x="0" y="838199"/>
                  </a:lnTo>
                  <a:lnTo>
                    <a:pt x="0" y="0"/>
                  </a:lnTo>
                  <a:lnTo>
                    <a:pt x="5129501" y="0"/>
                  </a:lnTo>
                  <a:lnTo>
                    <a:pt x="5134360" y="966"/>
                  </a:lnTo>
                  <a:lnTo>
                    <a:pt x="5161582" y="28187"/>
                  </a:lnTo>
                  <a:lnTo>
                    <a:pt x="5162548" y="33047"/>
                  </a:lnTo>
                  <a:lnTo>
                    <a:pt x="5162548" y="805151"/>
                  </a:lnTo>
                  <a:lnTo>
                    <a:pt x="5134360" y="837232"/>
                  </a:lnTo>
                  <a:lnTo>
                    <a:pt x="5129501" y="838199"/>
                  </a:lnTo>
                  <a:close/>
                </a:path>
              </a:pathLst>
            </a:custGeom>
            <a:solidFill>
              <a:srgbClr val="F0F9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438899" y="3600449"/>
              <a:ext cx="38100" cy="838200"/>
            </a:xfrm>
            <a:custGeom>
              <a:avLst/>
              <a:gdLst/>
              <a:ahLst/>
              <a:cxnLst/>
              <a:rect l="l" t="t" r="r" b="b"/>
              <a:pathLst>
                <a:path w="38100" h="838200">
                  <a:moveTo>
                    <a:pt x="38099" y="838199"/>
                  </a:moveTo>
                  <a:lnTo>
                    <a:pt x="0" y="8381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8381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38899" y="120014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4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1" y="467027"/>
                  </a:lnTo>
                  <a:lnTo>
                    <a:pt x="40653" y="432654"/>
                  </a:lnTo>
                  <a:lnTo>
                    <a:pt x="21750" y="395101"/>
                  </a:lnTo>
                  <a:lnTo>
                    <a:pt x="8562" y="355181"/>
                  </a:lnTo>
                  <a:lnTo>
                    <a:pt x="1375" y="313758"/>
                  </a:lnTo>
                  <a:lnTo>
                    <a:pt x="0" y="285749"/>
                  </a:lnTo>
                  <a:lnTo>
                    <a:pt x="344" y="271728"/>
                  </a:lnTo>
                  <a:lnTo>
                    <a:pt x="5489" y="230002"/>
                  </a:lnTo>
                  <a:lnTo>
                    <a:pt x="16702" y="189483"/>
                  </a:lnTo>
                  <a:lnTo>
                    <a:pt x="33740" y="151048"/>
                  </a:lnTo>
                  <a:lnTo>
                    <a:pt x="56232" y="115528"/>
                  </a:lnTo>
                  <a:lnTo>
                    <a:pt x="83693" y="83694"/>
                  </a:lnTo>
                  <a:lnTo>
                    <a:pt x="115528" y="56233"/>
                  </a:lnTo>
                  <a:lnTo>
                    <a:pt x="151048" y="33741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90"/>
                  </a:lnTo>
                  <a:lnTo>
                    <a:pt x="382016" y="16703"/>
                  </a:lnTo>
                  <a:lnTo>
                    <a:pt x="420452" y="33740"/>
                  </a:lnTo>
                  <a:lnTo>
                    <a:pt x="455971" y="56233"/>
                  </a:lnTo>
                  <a:lnTo>
                    <a:pt x="487805" y="83694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5" y="271728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8" y="341497"/>
                  </a:lnTo>
                  <a:lnTo>
                    <a:pt x="554796" y="382016"/>
                  </a:lnTo>
                  <a:lnTo>
                    <a:pt x="537758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71" y="515266"/>
                  </a:lnTo>
                  <a:lnTo>
                    <a:pt x="420452" y="537758"/>
                  </a:lnTo>
                  <a:lnTo>
                    <a:pt x="382016" y="554796"/>
                  </a:lnTo>
                  <a:lnTo>
                    <a:pt x="341496" y="566009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FFA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2249" y="1333500"/>
              <a:ext cx="333200" cy="30049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800754" y="1810717"/>
            <a:ext cx="2495645" cy="268087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665" b="1" spc="148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r>
              <a:rPr sz="1665" b="1" spc="83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65" b="1" spc="185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Gerado</a:t>
            </a:r>
            <a:endParaRPr sz="166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86862" y="2966563"/>
            <a:ext cx="4075539" cy="2775726"/>
            <a:chOff x="6591300" y="2076450"/>
            <a:chExt cx="4405987" cy="3000784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1300" y="2076450"/>
              <a:ext cx="190499" cy="95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1300" y="2819399"/>
              <a:ext cx="171449" cy="95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1300" y="3752850"/>
              <a:ext cx="219074" cy="95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168237" y="4696234"/>
              <a:ext cx="3829050" cy="381000"/>
            </a:xfrm>
            <a:custGeom>
              <a:avLst/>
              <a:gdLst/>
              <a:ahLst/>
              <a:cxnLst/>
              <a:rect l="l" t="t" r="r" b="b"/>
              <a:pathLst>
                <a:path w="3829050" h="381000">
                  <a:moveTo>
                    <a:pt x="3638549" y="380999"/>
                  </a:moveTo>
                  <a:lnTo>
                    <a:pt x="190499" y="380999"/>
                  </a:lnTo>
                  <a:lnTo>
                    <a:pt x="181140" y="380771"/>
                  </a:lnTo>
                  <a:lnTo>
                    <a:pt x="135199" y="372798"/>
                  </a:lnTo>
                  <a:lnTo>
                    <a:pt x="92571" y="353903"/>
                  </a:lnTo>
                  <a:lnTo>
                    <a:pt x="55795" y="325203"/>
                  </a:lnTo>
                  <a:lnTo>
                    <a:pt x="27095" y="288426"/>
                  </a:lnTo>
                  <a:lnTo>
                    <a:pt x="8199" y="245799"/>
                  </a:lnTo>
                  <a:lnTo>
                    <a:pt x="228" y="199858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5" y="92571"/>
                  </a:lnTo>
                  <a:lnTo>
                    <a:pt x="55795" y="55795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3638549" y="0"/>
                  </a:lnTo>
                  <a:lnTo>
                    <a:pt x="3684847" y="5710"/>
                  </a:lnTo>
                  <a:lnTo>
                    <a:pt x="3728351" y="22491"/>
                  </a:lnTo>
                  <a:lnTo>
                    <a:pt x="3766473" y="49339"/>
                  </a:lnTo>
                  <a:lnTo>
                    <a:pt x="3796943" y="84663"/>
                  </a:lnTo>
                  <a:lnTo>
                    <a:pt x="3817917" y="126332"/>
                  </a:lnTo>
                  <a:lnTo>
                    <a:pt x="3828134" y="171827"/>
                  </a:lnTo>
                  <a:lnTo>
                    <a:pt x="3829049" y="190499"/>
                  </a:lnTo>
                  <a:lnTo>
                    <a:pt x="3828820" y="199858"/>
                  </a:lnTo>
                  <a:lnTo>
                    <a:pt x="3820847" y="245799"/>
                  </a:lnTo>
                  <a:lnTo>
                    <a:pt x="3801952" y="288426"/>
                  </a:lnTo>
                  <a:lnTo>
                    <a:pt x="3773253" y="325203"/>
                  </a:lnTo>
                  <a:lnTo>
                    <a:pt x="3736477" y="353903"/>
                  </a:lnTo>
                  <a:lnTo>
                    <a:pt x="3693848" y="372798"/>
                  </a:lnTo>
                  <a:lnTo>
                    <a:pt x="3647908" y="380771"/>
                  </a:lnTo>
                  <a:lnTo>
                    <a:pt x="3638549" y="380999"/>
                  </a:lnTo>
                  <a:close/>
                </a:path>
              </a:pathLst>
            </a:custGeom>
            <a:solidFill>
              <a:srgbClr val="FFEC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3987" y="4812565"/>
              <a:ext cx="171449" cy="15239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163074" y="2336902"/>
            <a:ext cx="4526574" cy="2651398"/>
          </a:xfrm>
          <a:prstGeom prst="rect">
            <a:avLst/>
          </a:prstGeom>
        </p:spPr>
        <p:txBody>
          <a:bodyPr vert="horz" wrap="square" lIns="0" tIns="59911" rIns="0" bIns="0" rtlCol="0">
            <a:spAutoFit/>
          </a:bodyPr>
          <a:lstStyle/>
          <a:p>
            <a:pPr marL="28781">
              <a:spcBef>
                <a:spcPts val="471"/>
              </a:spcBef>
            </a:pPr>
            <a:r>
              <a:rPr sz="1150" b="1" spc="130" dirty="0">
                <a:solidFill>
                  <a:srgbClr val="1F2937"/>
                </a:solidFill>
                <a:latin typeface="Trebuchet MS"/>
                <a:cs typeface="Trebuchet MS"/>
              </a:rPr>
              <a:t>Decisões</a:t>
            </a:r>
            <a:r>
              <a:rPr sz="1150" b="1" spc="65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150" b="1" spc="157" dirty="0">
                <a:solidFill>
                  <a:srgbClr val="1F2937"/>
                </a:solidFill>
                <a:latin typeface="Trebuchet MS"/>
                <a:cs typeface="Trebuchet MS"/>
              </a:rPr>
              <a:t>Baseadas</a:t>
            </a:r>
            <a:r>
              <a:rPr sz="1150" b="1" spc="65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150" b="1" spc="148" dirty="0">
                <a:solidFill>
                  <a:srgbClr val="1F2937"/>
                </a:solidFill>
                <a:latin typeface="Trebuchet MS"/>
                <a:cs typeface="Trebuchet MS"/>
              </a:rPr>
              <a:t>em</a:t>
            </a:r>
            <a:r>
              <a:rPr sz="1150" b="1" spc="65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150" b="1" spc="153" dirty="0">
                <a:solidFill>
                  <a:srgbClr val="1F2937"/>
                </a:solidFill>
                <a:latin typeface="Trebuchet MS"/>
                <a:cs typeface="Trebuchet MS"/>
              </a:rPr>
              <a:t>Dados</a:t>
            </a:r>
            <a:endParaRPr sz="1150" dirty="0">
              <a:latin typeface="Trebuchet MS"/>
              <a:cs typeface="Trebuchet MS"/>
            </a:endParaRPr>
          </a:p>
          <a:p>
            <a:pPr marL="28781">
              <a:spcBef>
                <a:spcPts val="333"/>
              </a:spcBef>
            </a:pPr>
            <a:r>
              <a:rPr sz="1150" spc="56" dirty="0">
                <a:solidFill>
                  <a:srgbClr val="4A5462"/>
                </a:solidFill>
                <a:latin typeface="Trebuchet MS"/>
                <a:cs typeface="Trebuchet MS"/>
              </a:rPr>
              <a:t>Substituíram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79" dirty="0">
                <a:solidFill>
                  <a:srgbClr val="4A5462"/>
                </a:solidFill>
                <a:latin typeface="Trebuchet MS"/>
                <a:cs typeface="Trebuchet MS"/>
              </a:rPr>
              <a:t>a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9" dirty="0">
                <a:solidFill>
                  <a:srgbClr val="4A5462"/>
                </a:solidFill>
                <a:latin typeface="Trebuchet MS"/>
                <a:cs typeface="Trebuchet MS"/>
              </a:rPr>
              <a:t>intuição</a:t>
            </a:r>
            <a:r>
              <a:rPr sz="1150" spc="74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por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56" dirty="0">
                <a:solidFill>
                  <a:srgbClr val="4A5462"/>
                </a:solidFill>
                <a:latin typeface="Trebuchet MS"/>
                <a:cs typeface="Trebuchet MS"/>
              </a:rPr>
              <a:t>informações</a:t>
            </a:r>
            <a:r>
              <a:rPr sz="1150" spc="74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56" dirty="0">
                <a:solidFill>
                  <a:srgbClr val="4A5462"/>
                </a:solidFill>
                <a:latin typeface="Trebuchet MS"/>
                <a:cs typeface="Trebuchet MS"/>
              </a:rPr>
              <a:t>precisas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0" dirty="0">
                <a:solidFill>
                  <a:srgbClr val="4A5462"/>
                </a:solidFill>
                <a:latin typeface="Trebuchet MS"/>
                <a:cs typeface="Trebuchet MS"/>
              </a:rPr>
              <a:t>e</a:t>
            </a:r>
            <a:r>
              <a:rPr sz="1150" spc="74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42" dirty="0">
                <a:solidFill>
                  <a:srgbClr val="4A5462"/>
                </a:solidFill>
                <a:latin typeface="Trebuchet MS"/>
                <a:cs typeface="Trebuchet MS"/>
              </a:rPr>
              <a:t>acionáveis.</a:t>
            </a:r>
            <a:endParaRPr sz="11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50" dirty="0">
              <a:latin typeface="Trebuchet MS"/>
              <a:cs typeface="Trebuchet MS"/>
            </a:endParaRPr>
          </a:p>
          <a:p>
            <a:pPr>
              <a:spcBef>
                <a:spcPts val="324"/>
              </a:spcBef>
            </a:pPr>
            <a:endParaRPr sz="1150" dirty="0">
              <a:latin typeface="Trebuchet MS"/>
              <a:cs typeface="Trebuchet MS"/>
            </a:endParaRPr>
          </a:p>
          <a:p>
            <a:pPr marL="11748"/>
            <a:r>
              <a:rPr sz="1150" b="1" spc="111" dirty="0">
                <a:solidFill>
                  <a:srgbClr val="1F2937"/>
                </a:solidFill>
                <a:latin typeface="Trebuchet MS"/>
                <a:cs typeface="Trebuchet MS"/>
              </a:rPr>
              <a:t>Escalabilidade Garantida</a:t>
            </a:r>
            <a:endParaRPr sz="1150" dirty="0">
              <a:latin typeface="Trebuchet MS"/>
              <a:cs typeface="Trebuchet MS"/>
            </a:endParaRPr>
          </a:p>
          <a:p>
            <a:pPr marL="11748" marR="204994">
              <a:lnSpc>
                <a:spcPct val="119000"/>
              </a:lnSpc>
              <a:spcBef>
                <a:spcPts val="111"/>
              </a:spcBef>
            </a:pPr>
            <a:r>
              <a:rPr sz="1150" spc="79" dirty="0">
                <a:solidFill>
                  <a:srgbClr val="4A5462"/>
                </a:solidFill>
                <a:latin typeface="Trebuchet MS"/>
                <a:cs typeface="Trebuchet MS"/>
              </a:rPr>
              <a:t>A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19" dirty="0">
                <a:solidFill>
                  <a:srgbClr val="4A5462"/>
                </a:solidFill>
                <a:latin typeface="Trebuchet MS"/>
                <a:cs typeface="Trebuchet MS"/>
              </a:rPr>
              <a:t>livraria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pode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46" dirty="0">
                <a:solidFill>
                  <a:srgbClr val="4A5462"/>
                </a:solidFill>
                <a:latin typeface="Trebuchet MS"/>
                <a:cs typeface="Trebuchet MS"/>
              </a:rPr>
              <a:t>crescer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102" dirty="0">
                <a:solidFill>
                  <a:srgbClr val="4A5462"/>
                </a:solidFill>
                <a:latin typeface="Trebuchet MS"/>
                <a:cs typeface="Trebuchet MS"/>
              </a:rPr>
              <a:t>sem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que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97" dirty="0">
                <a:solidFill>
                  <a:srgbClr val="4A5462"/>
                </a:solidFill>
                <a:latin typeface="Trebuchet MS"/>
                <a:cs typeface="Trebuchet MS"/>
              </a:rPr>
              <a:t>as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19" dirty="0">
                <a:solidFill>
                  <a:srgbClr val="4A5462"/>
                </a:solidFill>
                <a:latin typeface="Trebuchet MS"/>
                <a:cs typeface="Trebuchet MS"/>
              </a:rPr>
              <a:t>limitações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0" dirty="0">
                <a:solidFill>
                  <a:srgbClr val="4A5462"/>
                </a:solidFill>
                <a:latin typeface="Trebuchet MS"/>
                <a:cs typeface="Trebuchet MS"/>
              </a:rPr>
              <a:t>de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79" dirty="0">
                <a:solidFill>
                  <a:srgbClr val="4A5462"/>
                </a:solidFill>
                <a:latin typeface="Trebuchet MS"/>
                <a:cs typeface="Trebuchet MS"/>
              </a:rPr>
              <a:t>dados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88" dirty="0">
                <a:solidFill>
                  <a:srgbClr val="4A5462"/>
                </a:solidFill>
                <a:latin typeface="Trebuchet MS"/>
                <a:cs typeface="Trebuchet MS"/>
              </a:rPr>
              <a:t>se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46" dirty="0">
                <a:solidFill>
                  <a:srgbClr val="4A5462"/>
                </a:solidFill>
                <a:latin typeface="Trebuchet MS"/>
                <a:cs typeface="Trebuchet MS"/>
              </a:rPr>
              <a:t>tornem </a:t>
            </a:r>
            <a:r>
              <a:rPr sz="1150" spc="105" dirty="0">
                <a:solidFill>
                  <a:srgbClr val="4A5462"/>
                </a:solidFill>
                <a:latin typeface="Trebuchet MS"/>
                <a:cs typeface="Trebuchet MS"/>
              </a:rPr>
              <a:t>um</a:t>
            </a:r>
            <a:r>
              <a:rPr sz="1150" spc="65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gargalo,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74" dirty="0">
                <a:solidFill>
                  <a:srgbClr val="4A5462"/>
                </a:solidFill>
                <a:latin typeface="Trebuchet MS"/>
                <a:cs typeface="Trebuchet MS"/>
              </a:rPr>
              <a:t>ao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9" dirty="0">
                <a:solidFill>
                  <a:srgbClr val="4A5462"/>
                </a:solidFill>
                <a:latin typeface="Trebuchet MS"/>
                <a:cs typeface="Trebuchet MS"/>
              </a:rPr>
              <a:t>contrário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5" dirty="0">
                <a:solidFill>
                  <a:srgbClr val="4A5462"/>
                </a:solidFill>
                <a:latin typeface="Trebuchet MS"/>
                <a:cs typeface="Trebuchet MS"/>
              </a:rPr>
              <a:t>do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que </a:t>
            </a:r>
            <a:r>
              <a:rPr sz="1150" spc="9" dirty="0">
                <a:solidFill>
                  <a:srgbClr val="4A5462"/>
                </a:solidFill>
                <a:latin typeface="Trebuchet MS"/>
                <a:cs typeface="Trebuchet MS"/>
              </a:rPr>
              <a:t>ocorria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83" dirty="0">
                <a:solidFill>
                  <a:srgbClr val="4A5462"/>
                </a:solidFill>
                <a:latin typeface="Trebuchet MS"/>
                <a:cs typeface="Trebuchet MS"/>
              </a:rPr>
              <a:t>com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97" dirty="0">
                <a:solidFill>
                  <a:srgbClr val="4A5462"/>
                </a:solidFill>
                <a:latin typeface="Trebuchet MS"/>
                <a:cs typeface="Trebuchet MS"/>
              </a:rPr>
              <a:t>as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51" dirty="0">
                <a:solidFill>
                  <a:srgbClr val="4A5462"/>
                </a:solidFill>
                <a:latin typeface="Trebuchet MS"/>
                <a:cs typeface="Trebuchet MS"/>
              </a:rPr>
              <a:t>planilhas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-9" dirty="0">
                <a:solidFill>
                  <a:srgbClr val="4A5462"/>
                </a:solidFill>
                <a:latin typeface="Trebuchet MS"/>
                <a:cs typeface="Trebuchet MS"/>
              </a:rPr>
              <a:t>Excel.</a:t>
            </a:r>
            <a:endParaRPr sz="11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50" dirty="0">
              <a:latin typeface="Trebuchet MS"/>
              <a:cs typeface="Trebuchet MS"/>
            </a:endParaRPr>
          </a:p>
          <a:p>
            <a:pPr>
              <a:spcBef>
                <a:spcPts val="328"/>
              </a:spcBef>
            </a:pPr>
            <a:endParaRPr sz="1150" dirty="0">
              <a:latin typeface="Trebuchet MS"/>
              <a:cs typeface="Trebuchet MS"/>
            </a:endParaRPr>
          </a:p>
          <a:p>
            <a:pPr marL="55213"/>
            <a:r>
              <a:rPr sz="1150" b="1" spc="130" dirty="0">
                <a:solidFill>
                  <a:srgbClr val="1F2937"/>
                </a:solidFill>
                <a:latin typeface="Trebuchet MS"/>
                <a:cs typeface="Trebuchet MS"/>
              </a:rPr>
              <a:t>Fundamentos</a:t>
            </a:r>
            <a:r>
              <a:rPr sz="1150" b="1" spc="69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150" b="1" spc="130" dirty="0">
                <a:solidFill>
                  <a:srgbClr val="1F2937"/>
                </a:solidFill>
                <a:latin typeface="Trebuchet MS"/>
                <a:cs typeface="Trebuchet MS"/>
              </a:rPr>
              <a:t>para</a:t>
            </a:r>
            <a:r>
              <a:rPr sz="1150" b="1" spc="74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150" b="1" spc="111" dirty="0">
                <a:solidFill>
                  <a:srgbClr val="1F2937"/>
                </a:solidFill>
                <a:latin typeface="Trebuchet MS"/>
                <a:cs typeface="Trebuchet MS"/>
              </a:rPr>
              <a:t>Analytics</a:t>
            </a:r>
            <a:r>
              <a:rPr sz="1150" b="1" spc="74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150" b="1" spc="120" dirty="0">
                <a:solidFill>
                  <a:srgbClr val="1F2937"/>
                </a:solidFill>
                <a:latin typeface="Trebuchet MS"/>
                <a:cs typeface="Trebuchet MS"/>
              </a:rPr>
              <a:t>Avançado</a:t>
            </a:r>
            <a:endParaRPr sz="1150" dirty="0">
              <a:latin typeface="Trebuchet MS"/>
              <a:cs typeface="Trebuchet MS"/>
            </a:endParaRPr>
          </a:p>
          <a:p>
            <a:pPr marL="55213" marR="4699">
              <a:lnSpc>
                <a:spcPct val="119000"/>
              </a:lnSpc>
              <a:spcBef>
                <a:spcPts val="111"/>
              </a:spcBef>
            </a:pP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Estabelecemos</a:t>
            </a:r>
            <a:r>
              <a:rPr sz="115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88" dirty="0">
                <a:solidFill>
                  <a:srgbClr val="4A5462"/>
                </a:solidFill>
                <a:latin typeface="Trebuchet MS"/>
                <a:cs typeface="Trebuchet MS"/>
              </a:rPr>
              <a:t>os</a:t>
            </a:r>
            <a:r>
              <a:rPr sz="115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5" dirty="0">
                <a:solidFill>
                  <a:srgbClr val="4A5462"/>
                </a:solidFill>
                <a:latin typeface="Trebuchet MS"/>
                <a:cs typeface="Trebuchet MS"/>
              </a:rPr>
              <a:t>fundamentos</a:t>
            </a:r>
            <a:r>
              <a:rPr sz="115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0" dirty="0">
                <a:solidFill>
                  <a:srgbClr val="4A5462"/>
                </a:solidFill>
                <a:latin typeface="Trebuchet MS"/>
                <a:cs typeface="Trebuchet MS"/>
              </a:rPr>
              <a:t>para</a:t>
            </a:r>
            <a:r>
              <a:rPr sz="115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0" dirty="0">
                <a:solidFill>
                  <a:srgbClr val="4A5462"/>
                </a:solidFill>
                <a:latin typeface="Trebuchet MS"/>
                <a:cs typeface="Trebuchet MS"/>
              </a:rPr>
              <a:t>implementação</a:t>
            </a:r>
            <a:r>
              <a:rPr sz="115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0" dirty="0">
                <a:solidFill>
                  <a:srgbClr val="4A5462"/>
                </a:solidFill>
                <a:latin typeface="Trebuchet MS"/>
                <a:cs typeface="Trebuchet MS"/>
              </a:rPr>
              <a:t>de</a:t>
            </a:r>
            <a:r>
              <a:rPr sz="115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-9" dirty="0">
                <a:solidFill>
                  <a:srgbClr val="4A5462"/>
                </a:solidFill>
                <a:latin typeface="Trebuchet MS"/>
                <a:cs typeface="Trebuchet MS"/>
              </a:rPr>
              <a:t>inteligência </a:t>
            </a:r>
            <a:r>
              <a:rPr sz="1150" spc="60" dirty="0">
                <a:solidFill>
                  <a:srgbClr val="4A5462"/>
                </a:solidFill>
                <a:latin typeface="Trebuchet MS"/>
                <a:cs typeface="Trebuchet MS"/>
              </a:rPr>
              <a:t>de</a:t>
            </a:r>
            <a:r>
              <a:rPr sz="1150" spc="19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negócios</a:t>
            </a:r>
            <a:r>
              <a:rPr sz="115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0" dirty="0">
                <a:solidFill>
                  <a:srgbClr val="4A5462"/>
                </a:solidFill>
                <a:latin typeface="Trebuchet MS"/>
                <a:cs typeface="Trebuchet MS"/>
              </a:rPr>
              <a:t>e</a:t>
            </a:r>
            <a:r>
              <a:rPr sz="115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modelos</a:t>
            </a:r>
            <a:r>
              <a:rPr sz="115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46" dirty="0">
                <a:solidFill>
                  <a:srgbClr val="4A5462"/>
                </a:solidFill>
                <a:latin typeface="Trebuchet MS"/>
                <a:cs typeface="Trebuchet MS"/>
              </a:rPr>
              <a:t>preditivos</a:t>
            </a:r>
            <a:r>
              <a:rPr sz="115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69" dirty="0">
                <a:solidFill>
                  <a:srgbClr val="4A5462"/>
                </a:solidFill>
                <a:latin typeface="Trebuchet MS"/>
                <a:cs typeface="Trebuchet MS"/>
              </a:rPr>
              <a:t>no</a:t>
            </a:r>
            <a:r>
              <a:rPr sz="115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50" spc="-9" dirty="0">
                <a:solidFill>
                  <a:srgbClr val="4A5462"/>
                </a:solidFill>
                <a:latin typeface="Trebuchet MS"/>
                <a:cs typeface="Trebuchet MS"/>
              </a:rPr>
              <a:t>futuro.</a:t>
            </a:r>
            <a:endParaRPr sz="115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0669" y="5466766"/>
            <a:ext cx="3052001" cy="182679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110" b="1" spc="116" dirty="0">
                <a:solidFill>
                  <a:srgbClr val="993312"/>
                </a:solidFill>
                <a:latin typeface="Trebuchet MS"/>
                <a:cs typeface="Trebuchet MS"/>
              </a:rPr>
              <a:t>Transformação</a:t>
            </a:r>
            <a:r>
              <a:rPr sz="1110" b="1" spc="60" dirty="0">
                <a:solidFill>
                  <a:srgbClr val="993312"/>
                </a:solidFill>
                <a:latin typeface="Trebuchet MS"/>
                <a:cs typeface="Trebuchet MS"/>
              </a:rPr>
              <a:t> </a:t>
            </a:r>
            <a:r>
              <a:rPr sz="1110" b="1" spc="125" dirty="0">
                <a:solidFill>
                  <a:srgbClr val="993312"/>
                </a:solidFill>
                <a:latin typeface="Trebuchet MS"/>
                <a:cs typeface="Trebuchet MS"/>
              </a:rPr>
              <a:t>de</a:t>
            </a:r>
            <a:r>
              <a:rPr sz="1110" b="1" spc="65" dirty="0">
                <a:solidFill>
                  <a:srgbClr val="993312"/>
                </a:solidFill>
                <a:latin typeface="Trebuchet MS"/>
                <a:cs typeface="Trebuchet MS"/>
              </a:rPr>
              <a:t> </a:t>
            </a:r>
            <a:r>
              <a:rPr sz="1110" b="1" spc="162" dirty="0">
                <a:solidFill>
                  <a:srgbClr val="993312"/>
                </a:solidFill>
                <a:latin typeface="Trebuchet MS"/>
                <a:cs typeface="Trebuchet MS"/>
              </a:rPr>
              <a:t>Dados</a:t>
            </a:r>
            <a:r>
              <a:rPr sz="1110" b="1" spc="60" dirty="0">
                <a:solidFill>
                  <a:srgbClr val="993312"/>
                </a:solidFill>
                <a:latin typeface="Trebuchet MS"/>
                <a:cs typeface="Trebuchet MS"/>
              </a:rPr>
              <a:t> </a:t>
            </a:r>
            <a:r>
              <a:rPr sz="1110" b="1" spc="148" dirty="0">
                <a:solidFill>
                  <a:srgbClr val="993312"/>
                </a:solidFill>
                <a:latin typeface="Trebuchet MS"/>
                <a:cs typeface="Trebuchet MS"/>
              </a:rPr>
              <a:t>em</a:t>
            </a:r>
            <a:r>
              <a:rPr sz="1110" b="1" spc="65" dirty="0">
                <a:solidFill>
                  <a:srgbClr val="993312"/>
                </a:solidFill>
                <a:latin typeface="Trebuchet MS"/>
                <a:cs typeface="Trebuchet MS"/>
              </a:rPr>
              <a:t> </a:t>
            </a:r>
            <a:r>
              <a:rPr sz="1110" b="1" spc="130" dirty="0">
                <a:solidFill>
                  <a:srgbClr val="993312"/>
                </a:solidFill>
                <a:latin typeface="Trebuchet MS"/>
                <a:cs typeface="Trebuchet MS"/>
              </a:rPr>
              <a:t>Negócios</a:t>
            </a:r>
            <a:endParaRPr sz="111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8096964"/>
            <a:ext cx="11277600" cy="361236"/>
          </a:xfrm>
          <a:custGeom>
            <a:avLst/>
            <a:gdLst/>
            <a:ahLst/>
            <a:cxnLst/>
            <a:rect l="l" t="t" r="r" b="b"/>
            <a:pathLst>
              <a:path w="12192000" h="390525">
                <a:moveTo>
                  <a:pt x="12191999" y="390524"/>
                </a:moveTo>
                <a:lnTo>
                  <a:pt x="0" y="390524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90524"/>
                </a:lnTo>
                <a:close/>
              </a:path>
            </a:pathLst>
          </a:custGeom>
          <a:solidFill>
            <a:srgbClr val="4FC778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24" y="258340"/>
            <a:ext cx="5907538" cy="358111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z="2250" spc="231" dirty="0">
                <a:latin typeface="Montaser Arabic" panose="020B0604020202020204" charset="-78"/>
                <a:cs typeface="Montaser Arabic" panose="020B0604020202020204" charset="-78"/>
              </a:rPr>
              <a:t>GITHUB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12" dirty="0">
                <a:latin typeface="Montaser Arabic" panose="020B0604020202020204" charset="-78"/>
                <a:cs typeface="Montaser Arabic" panose="020B0604020202020204" charset="-78"/>
              </a:rPr>
              <a:t>E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167" dirty="0">
                <a:latin typeface="Montaser Arabic" panose="020B0604020202020204" charset="-78"/>
                <a:cs typeface="Montaser Arabic" panose="020B0604020202020204" charset="-78"/>
              </a:rPr>
              <a:t>PORTFÓLIO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A8E1EEDB-459F-464D-992F-87930FA76AE3}"/>
              </a:ext>
            </a:extLst>
          </p:cNvPr>
          <p:cNvGrpSpPr/>
          <p:nvPr/>
        </p:nvGrpSpPr>
        <p:grpSpPr>
          <a:xfrm>
            <a:off x="352424" y="1180053"/>
            <a:ext cx="10848976" cy="4900564"/>
            <a:chOff x="352424" y="1187550"/>
            <a:chExt cx="6978015" cy="3482082"/>
          </a:xfrm>
        </p:grpSpPr>
        <p:grpSp>
          <p:nvGrpSpPr>
            <p:cNvPr id="3" name="object 3"/>
            <p:cNvGrpSpPr/>
            <p:nvPr/>
          </p:nvGrpSpPr>
          <p:grpSpPr>
            <a:xfrm>
              <a:off x="352424" y="1674019"/>
              <a:ext cx="6978015" cy="2995613"/>
              <a:chOff x="380999" y="1466850"/>
              <a:chExt cx="7543800" cy="323850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380999" y="1466850"/>
                <a:ext cx="7543800" cy="3238500"/>
              </a:xfrm>
              <a:custGeom>
                <a:avLst/>
                <a:gdLst/>
                <a:ahLst/>
                <a:cxnLst/>
                <a:rect l="l" t="t" r="r" b="b"/>
                <a:pathLst>
                  <a:path w="7543800" h="3238500">
                    <a:moveTo>
                      <a:pt x="7472602" y="3238499"/>
                    </a:moveTo>
                    <a:lnTo>
                      <a:pt x="71196" y="3238499"/>
                    </a:lnTo>
                    <a:lnTo>
                      <a:pt x="66241" y="3238011"/>
                    </a:lnTo>
                    <a:lnTo>
                      <a:pt x="29705" y="3222877"/>
                    </a:lnTo>
                    <a:lnTo>
                      <a:pt x="3885" y="3186836"/>
                    </a:lnTo>
                    <a:lnTo>
                      <a:pt x="0" y="3167302"/>
                    </a:lnTo>
                    <a:lnTo>
                      <a:pt x="0" y="316229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7472602" y="0"/>
                    </a:lnTo>
                    <a:lnTo>
                      <a:pt x="7514093" y="15621"/>
                    </a:lnTo>
                    <a:lnTo>
                      <a:pt x="7539912" y="51661"/>
                    </a:lnTo>
                    <a:lnTo>
                      <a:pt x="7543798" y="71196"/>
                    </a:lnTo>
                    <a:lnTo>
                      <a:pt x="7543798" y="3167302"/>
                    </a:lnTo>
                    <a:lnTo>
                      <a:pt x="7528176" y="3208793"/>
                    </a:lnTo>
                    <a:lnTo>
                      <a:pt x="7492136" y="3234613"/>
                    </a:lnTo>
                    <a:lnTo>
                      <a:pt x="7477557" y="3238011"/>
                    </a:lnTo>
                    <a:lnTo>
                      <a:pt x="7472602" y="32384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676274" y="1752599"/>
                <a:ext cx="38100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381000">
                    <a:moveTo>
                      <a:pt x="190499" y="380999"/>
                    </a:moveTo>
                    <a:lnTo>
                      <a:pt x="144200" y="375289"/>
                    </a:lnTo>
                    <a:lnTo>
                      <a:pt x="100697" y="358507"/>
                    </a:lnTo>
                    <a:lnTo>
                      <a:pt x="62575" y="331659"/>
                    </a:lnTo>
                    <a:lnTo>
                      <a:pt x="32104" y="296335"/>
                    </a:lnTo>
                    <a:lnTo>
                      <a:pt x="11130" y="254667"/>
                    </a:lnTo>
                    <a:lnTo>
                      <a:pt x="915" y="209172"/>
                    </a:lnTo>
                    <a:lnTo>
                      <a:pt x="0" y="190499"/>
                    </a:lnTo>
                    <a:lnTo>
                      <a:pt x="228" y="181141"/>
                    </a:lnTo>
                    <a:lnTo>
                      <a:pt x="8200" y="135199"/>
                    </a:lnTo>
                    <a:lnTo>
                      <a:pt x="27095" y="92572"/>
                    </a:lnTo>
                    <a:lnTo>
                      <a:pt x="55796" y="55796"/>
                    </a:lnTo>
                    <a:lnTo>
                      <a:pt x="92572" y="27095"/>
                    </a:lnTo>
                    <a:lnTo>
                      <a:pt x="135200" y="8200"/>
                    </a:lnTo>
                    <a:lnTo>
                      <a:pt x="181141" y="228"/>
                    </a:lnTo>
                    <a:lnTo>
                      <a:pt x="190499" y="0"/>
                    </a:lnTo>
                    <a:lnTo>
                      <a:pt x="199858" y="228"/>
                    </a:lnTo>
                    <a:lnTo>
                      <a:pt x="245799" y="8200"/>
                    </a:lnTo>
                    <a:lnTo>
                      <a:pt x="288427" y="27095"/>
                    </a:lnTo>
                    <a:lnTo>
                      <a:pt x="325203" y="55796"/>
                    </a:lnTo>
                    <a:lnTo>
                      <a:pt x="353904" y="92572"/>
                    </a:lnTo>
                    <a:lnTo>
                      <a:pt x="372799" y="135200"/>
                    </a:lnTo>
                    <a:lnTo>
                      <a:pt x="380771" y="181141"/>
                    </a:lnTo>
                    <a:lnTo>
                      <a:pt x="380999" y="190499"/>
                    </a:lnTo>
                    <a:lnTo>
                      <a:pt x="380771" y="199858"/>
                    </a:lnTo>
                    <a:lnTo>
                      <a:pt x="372799" y="245799"/>
                    </a:lnTo>
                    <a:lnTo>
                      <a:pt x="353904" y="288427"/>
                    </a:lnTo>
                    <a:lnTo>
                      <a:pt x="325203" y="325203"/>
                    </a:lnTo>
                    <a:lnTo>
                      <a:pt x="288427" y="353903"/>
                    </a:lnTo>
                    <a:lnTo>
                      <a:pt x="245799" y="372799"/>
                    </a:lnTo>
                    <a:lnTo>
                      <a:pt x="199858" y="380771"/>
                    </a:lnTo>
                    <a:lnTo>
                      <a:pt x="190499" y="38099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" name="object 6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00099" y="1866899"/>
                <a:ext cx="133349" cy="152399"/>
              </a:xfrm>
              <a:prstGeom prst="rect">
                <a:avLst/>
              </a:prstGeom>
            </p:spPr>
          </p:pic>
        </p:grpSp>
        <p:sp>
          <p:nvSpPr>
            <p:cNvPr id="7" name="object 7"/>
            <p:cNvSpPr txBox="1"/>
            <p:nvPr/>
          </p:nvSpPr>
          <p:spPr>
            <a:xfrm>
              <a:off x="352424" y="1187550"/>
              <a:ext cx="2962132" cy="268087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665" b="1" spc="167" dirty="0">
                  <a:solidFill>
                    <a:srgbClr val="1F2937"/>
                  </a:solidFill>
                  <a:latin typeface="Trebuchet MS"/>
                  <a:cs typeface="Trebuchet MS"/>
                </a:rPr>
                <a:t>Estrutura</a:t>
              </a:r>
              <a:r>
                <a:rPr sz="1665" b="1" spc="88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665" b="1" spc="208" dirty="0">
                  <a:solidFill>
                    <a:srgbClr val="1F2937"/>
                  </a:solidFill>
                  <a:latin typeface="Trebuchet MS"/>
                  <a:cs typeface="Trebuchet MS"/>
                </a:rPr>
                <a:t>do</a:t>
              </a:r>
              <a:r>
                <a:rPr sz="1665" b="1" spc="88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665" b="1" spc="157" dirty="0">
                  <a:solidFill>
                    <a:srgbClr val="1F2937"/>
                  </a:solidFill>
                  <a:latin typeface="Trebuchet MS"/>
                  <a:cs typeface="Trebuchet MS"/>
                </a:rPr>
                <a:t>Repositório</a:t>
              </a:r>
              <a:endParaRPr sz="1665" dirty="0">
                <a:latin typeface="Trebuchet MS"/>
                <a:cs typeface="Trebuchet MS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71959" y="1869447"/>
              <a:ext cx="3501342" cy="419184"/>
            </a:xfrm>
            <a:prstGeom prst="rect">
              <a:avLst/>
            </a:prstGeom>
          </p:spPr>
          <p:txBody>
            <a:bodyPr vert="horz" wrap="square" lIns="0" tIns="59911" rIns="0" bIns="0" rtlCol="0">
              <a:spAutoFit/>
            </a:bodyPr>
            <a:lstStyle/>
            <a:p>
              <a:pPr marL="11748">
                <a:spcBef>
                  <a:spcPts val="471"/>
                </a:spcBef>
              </a:pPr>
              <a:r>
                <a:rPr sz="1110" b="1" spc="79" dirty="0">
                  <a:solidFill>
                    <a:srgbClr val="1F2937"/>
                  </a:solidFill>
                  <a:latin typeface="Trebuchet MS"/>
                  <a:cs typeface="Trebuchet MS"/>
                </a:rPr>
                <a:t>01_create_tables_bigquery.sql</a:t>
              </a:r>
              <a:endParaRPr sz="1110" dirty="0">
                <a:latin typeface="Trebuchet MS"/>
                <a:cs typeface="Trebuchet MS"/>
              </a:endParaRPr>
            </a:p>
            <a:p>
              <a:pPr marL="11748">
                <a:spcBef>
                  <a:spcPts val="333"/>
                </a:spcBef>
              </a:pPr>
              <a:r>
                <a:rPr sz="971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Cria</a:t>
              </a:r>
              <a:r>
                <a:rPr sz="971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as</a:t>
              </a:r>
              <a:r>
                <a:rPr sz="971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tabelas</a:t>
              </a:r>
              <a:r>
                <a:rPr sz="971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9" dirty="0">
                  <a:solidFill>
                    <a:srgbClr val="4A5462"/>
                  </a:solidFill>
                  <a:latin typeface="Trebuchet MS"/>
                  <a:cs typeface="Trebuchet MS"/>
                </a:rPr>
                <a:t>Clientes,</a:t>
              </a:r>
              <a:r>
                <a:rPr sz="971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Produtos </a:t>
              </a:r>
              <a:r>
                <a:rPr sz="971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e</a:t>
              </a:r>
              <a:r>
                <a:rPr sz="971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Vendas</a:t>
              </a:r>
              <a:r>
                <a:rPr sz="971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no</a:t>
              </a:r>
              <a:r>
                <a:rPr sz="971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BigQuery</a:t>
              </a:r>
              <a:endParaRPr sz="971" dirty="0">
                <a:latin typeface="Trebuchet MS"/>
                <a:cs typeface="Trebuchet MS"/>
              </a:endParaRPr>
            </a:p>
          </p:txBody>
        </p:sp>
        <p:grpSp>
          <p:nvGrpSpPr>
            <p:cNvPr id="9" name="object 9"/>
            <p:cNvGrpSpPr/>
            <p:nvPr/>
          </p:nvGrpSpPr>
          <p:grpSpPr>
            <a:xfrm>
              <a:off x="625553" y="2643187"/>
              <a:ext cx="352425" cy="1762125"/>
              <a:chOff x="676274" y="2514599"/>
              <a:chExt cx="381000" cy="1905000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676274" y="2514599"/>
                <a:ext cx="38100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381000">
                    <a:moveTo>
                      <a:pt x="190499" y="380999"/>
                    </a:moveTo>
                    <a:lnTo>
                      <a:pt x="144200" y="375288"/>
                    </a:lnTo>
                    <a:lnTo>
                      <a:pt x="100697" y="358507"/>
                    </a:lnTo>
                    <a:lnTo>
                      <a:pt x="62575" y="331659"/>
                    </a:lnTo>
                    <a:lnTo>
                      <a:pt x="32104" y="296335"/>
                    </a:lnTo>
                    <a:lnTo>
                      <a:pt x="11130" y="254666"/>
                    </a:lnTo>
                    <a:lnTo>
                      <a:pt x="915" y="209172"/>
                    </a:lnTo>
                    <a:lnTo>
                      <a:pt x="0" y="190499"/>
                    </a:lnTo>
                    <a:lnTo>
                      <a:pt x="228" y="181141"/>
                    </a:lnTo>
                    <a:lnTo>
                      <a:pt x="8200" y="135200"/>
                    </a:lnTo>
                    <a:lnTo>
                      <a:pt x="27095" y="92572"/>
                    </a:lnTo>
                    <a:lnTo>
                      <a:pt x="55796" y="55796"/>
                    </a:lnTo>
                    <a:lnTo>
                      <a:pt x="92572" y="27095"/>
                    </a:lnTo>
                    <a:lnTo>
                      <a:pt x="135200" y="8200"/>
                    </a:lnTo>
                    <a:lnTo>
                      <a:pt x="181141" y="228"/>
                    </a:lnTo>
                    <a:lnTo>
                      <a:pt x="190499" y="0"/>
                    </a:lnTo>
                    <a:lnTo>
                      <a:pt x="199858" y="228"/>
                    </a:lnTo>
                    <a:lnTo>
                      <a:pt x="245799" y="8200"/>
                    </a:lnTo>
                    <a:lnTo>
                      <a:pt x="288427" y="27095"/>
                    </a:lnTo>
                    <a:lnTo>
                      <a:pt x="325203" y="55796"/>
                    </a:lnTo>
                    <a:lnTo>
                      <a:pt x="353904" y="92572"/>
                    </a:lnTo>
                    <a:lnTo>
                      <a:pt x="372799" y="135200"/>
                    </a:lnTo>
                    <a:lnTo>
                      <a:pt x="380771" y="181141"/>
                    </a:lnTo>
                    <a:lnTo>
                      <a:pt x="380999" y="190499"/>
                    </a:lnTo>
                    <a:lnTo>
                      <a:pt x="380771" y="199858"/>
                    </a:lnTo>
                    <a:lnTo>
                      <a:pt x="372799" y="245799"/>
                    </a:lnTo>
                    <a:lnTo>
                      <a:pt x="353904" y="288426"/>
                    </a:lnTo>
                    <a:lnTo>
                      <a:pt x="325203" y="325203"/>
                    </a:lnTo>
                    <a:lnTo>
                      <a:pt x="288427" y="353903"/>
                    </a:lnTo>
                    <a:lnTo>
                      <a:pt x="245799" y="372798"/>
                    </a:lnTo>
                    <a:lnTo>
                      <a:pt x="199858" y="380771"/>
                    </a:lnTo>
                    <a:lnTo>
                      <a:pt x="190499" y="38099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1" name="object 11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0574" y="2628899"/>
                <a:ext cx="152399" cy="152399"/>
              </a:xfrm>
              <a:prstGeom prst="rect">
                <a:avLst/>
              </a:prstGeom>
            </p:spPr>
          </p:pic>
          <p:sp>
            <p:nvSpPr>
              <p:cNvPr id="12" name="object 12"/>
              <p:cNvSpPr/>
              <p:nvPr/>
            </p:nvSpPr>
            <p:spPr>
              <a:xfrm>
                <a:off x="676274" y="3276599"/>
                <a:ext cx="38100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381000">
                    <a:moveTo>
                      <a:pt x="190499" y="380999"/>
                    </a:moveTo>
                    <a:lnTo>
                      <a:pt x="144200" y="375288"/>
                    </a:lnTo>
                    <a:lnTo>
                      <a:pt x="100697" y="358507"/>
                    </a:lnTo>
                    <a:lnTo>
                      <a:pt x="62575" y="331659"/>
                    </a:lnTo>
                    <a:lnTo>
                      <a:pt x="32104" y="296335"/>
                    </a:lnTo>
                    <a:lnTo>
                      <a:pt x="11130" y="254666"/>
                    </a:lnTo>
                    <a:lnTo>
                      <a:pt x="915" y="209172"/>
                    </a:lnTo>
                    <a:lnTo>
                      <a:pt x="0" y="190499"/>
                    </a:lnTo>
                    <a:lnTo>
                      <a:pt x="228" y="181141"/>
                    </a:lnTo>
                    <a:lnTo>
                      <a:pt x="8200" y="135199"/>
                    </a:lnTo>
                    <a:lnTo>
                      <a:pt x="27095" y="92572"/>
                    </a:lnTo>
                    <a:lnTo>
                      <a:pt x="55796" y="55796"/>
                    </a:lnTo>
                    <a:lnTo>
                      <a:pt x="92572" y="27095"/>
                    </a:lnTo>
                    <a:lnTo>
                      <a:pt x="135200" y="8200"/>
                    </a:lnTo>
                    <a:lnTo>
                      <a:pt x="181141" y="228"/>
                    </a:lnTo>
                    <a:lnTo>
                      <a:pt x="190499" y="0"/>
                    </a:lnTo>
                    <a:lnTo>
                      <a:pt x="199858" y="228"/>
                    </a:lnTo>
                    <a:lnTo>
                      <a:pt x="245799" y="8200"/>
                    </a:lnTo>
                    <a:lnTo>
                      <a:pt x="288427" y="27095"/>
                    </a:lnTo>
                    <a:lnTo>
                      <a:pt x="325203" y="55796"/>
                    </a:lnTo>
                    <a:lnTo>
                      <a:pt x="353904" y="92572"/>
                    </a:lnTo>
                    <a:lnTo>
                      <a:pt x="372799" y="135199"/>
                    </a:lnTo>
                    <a:lnTo>
                      <a:pt x="380771" y="181141"/>
                    </a:lnTo>
                    <a:lnTo>
                      <a:pt x="380999" y="190499"/>
                    </a:lnTo>
                    <a:lnTo>
                      <a:pt x="380771" y="199858"/>
                    </a:lnTo>
                    <a:lnTo>
                      <a:pt x="372799" y="245799"/>
                    </a:lnTo>
                    <a:lnTo>
                      <a:pt x="353904" y="288426"/>
                    </a:lnTo>
                    <a:lnTo>
                      <a:pt x="325203" y="325203"/>
                    </a:lnTo>
                    <a:lnTo>
                      <a:pt x="288427" y="353903"/>
                    </a:lnTo>
                    <a:lnTo>
                      <a:pt x="245799" y="372798"/>
                    </a:lnTo>
                    <a:lnTo>
                      <a:pt x="199858" y="380770"/>
                    </a:lnTo>
                    <a:lnTo>
                      <a:pt x="190499" y="38099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13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0574" y="3390899"/>
                <a:ext cx="152399" cy="152399"/>
              </a:xfrm>
              <a:prstGeom prst="rect">
                <a:avLst/>
              </a:prstGeom>
            </p:spPr>
          </p:pic>
          <p:sp>
            <p:nvSpPr>
              <p:cNvPr id="14" name="object 14"/>
              <p:cNvSpPr/>
              <p:nvPr/>
            </p:nvSpPr>
            <p:spPr>
              <a:xfrm>
                <a:off x="676274" y="4038599"/>
                <a:ext cx="38100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381000">
                    <a:moveTo>
                      <a:pt x="190499" y="380999"/>
                    </a:moveTo>
                    <a:lnTo>
                      <a:pt x="144200" y="375288"/>
                    </a:lnTo>
                    <a:lnTo>
                      <a:pt x="100697" y="358507"/>
                    </a:lnTo>
                    <a:lnTo>
                      <a:pt x="62575" y="331659"/>
                    </a:lnTo>
                    <a:lnTo>
                      <a:pt x="32104" y="296335"/>
                    </a:lnTo>
                    <a:lnTo>
                      <a:pt x="11130" y="254666"/>
                    </a:lnTo>
                    <a:lnTo>
                      <a:pt x="915" y="209172"/>
                    </a:lnTo>
                    <a:lnTo>
                      <a:pt x="0" y="190499"/>
                    </a:lnTo>
                    <a:lnTo>
                      <a:pt x="228" y="181140"/>
                    </a:lnTo>
                    <a:lnTo>
                      <a:pt x="8200" y="135199"/>
                    </a:lnTo>
                    <a:lnTo>
                      <a:pt x="27095" y="92571"/>
                    </a:lnTo>
                    <a:lnTo>
                      <a:pt x="55796" y="55795"/>
                    </a:lnTo>
                    <a:lnTo>
                      <a:pt x="92572" y="27095"/>
                    </a:lnTo>
                    <a:lnTo>
                      <a:pt x="135200" y="8200"/>
                    </a:lnTo>
                    <a:lnTo>
                      <a:pt x="181141" y="228"/>
                    </a:lnTo>
                    <a:lnTo>
                      <a:pt x="190499" y="0"/>
                    </a:lnTo>
                    <a:lnTo>
                      <a:pt x="199858" y="228"/>
                    </a:lnTo>
                    <a:lnTo>
                      <a:pt x="245799" y="8200"/>
                    </a:lnTo>
                    <a:lnTo>
                      <a:pt x="288427" y="27095"/>
                    </a:lnTo>
                    <a:lnTo>
                      <a:pt x="325203" y="55795"/>
                    </a:lnTo>
                    <a:lnTo>
                      <a:pt x="353904" y="92571"/>
                    </a:lnTo>
                    <a:lnTo>
                      <a:pt x="372799" y="135199"/>
                    </a:lnTo>
                    <a:lnTo>
                      <a:pt x="380771" y="181140"/>
                    </a:lnTo>
                    <a:lnTo>
                      <a:pt x="380999" y="190499"/>
                    </a:lnTo>
                    <a:lnTo>
                      <a:pt x="380771" y="199858"/>
                    </a:lnTo>
                    <a:lnTo>
                      <a:pt x="372799" y="245799"/>
                    </a:lnTo>
                    <a:lnTo>
                      <a:pt x="353904" y="288427"/>
                    </a:lnTo>
                    <a:lnTo>
                      <a:pt x="325203" y="325203"/>
                    </a:lnTo>
                    <a:lnTo>
                      <a:pt x="288427" y="353903"/>
                    </a:lnTo>
                    <a:lnTo>
                      <a:pt x="245799" y="372798"/>
                    </a:lnTo>
                    <a:lnTo>
                      <a:pt x="199858" y="380771"/>
                    </a:lnTo>
                    <a:lnTo>
                      <a:pt x="190499" y="380999"/>
                    </a:lnTo>
                    <a:close/>
                  </a:path>
                </a:pathLst>
              </a:custGeom>
              <a:solidFill>
                <a:srgbClr val="D3D3D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1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624" y="4152899"/>
                <a:ext cx="114299" cy="152399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1071958" y="2574297"/>
              <a:ext cx="3824986" cy="419184"/>
            </a:xfrm>
            <a:prstGeom prst="rect">
              <a:avLst/>
            </a:prstGeom>
          </p:spPr>
          <p:txBody>
            <a:bodyPr vert="horz" wrap="square" lIns="0" tIns="59911" rIns="0" bIns="0" rtlCol="0">
              <a:spAutoFit/>
            </a:bodyPr>
            <a:lstStyle/>
            <a:p>
              <a:pPr marL="11748">
                <a:spcBef>
                  <a:spcPts val="471"/>
                </a:spcBef>
              </a:pPr>
              <a:r>
                <a:rPr sz="1110" b="1" spc="79" dirty="0">
                  <a:solidFill>
                    <a:srgbClr val="1F2937"/>
                  </a:solidFill>
                  <a:latin typeface="Trebuchet MS"/>
                  <a:cs typeface="Trebuchet MS"/>
                </a:rPr>
                <a:t>02_insert_data_bigquery.sql</a:t>
              </a:r>
              <a:endParaRPr sz="1110">
                <a:latin typeface="Trebuchet MS"/>
                <a:cs typeface="Trebuchet MS"/>
              </a:endParaRPr>
            </a:p>
            <a:p>
              <a:pPr marL="11748">
                <a:spcBef>
                  <a:spcPts val="333"/>
                </a:spcBef>
              </a:pPr>
              <a:r>
                <a:rPr sz="971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Insere</a:t>
              </a:r>
              <a:r>
                <a:rPr sz="971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dados</a:t>
              </a:r>
              <a:r>
                <a:rPr sz="971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nas</a:t>
              </a:r>
              <a:r>
                <a:rPr sz="971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tabelas</a:t>
              </a:r>
              <a:r>
                <a:rPr sz="971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criadas</a:t>
              </a:r>
              <a:r>
                <a:rPr sz="971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9" dirty="0">
                  <a:solidFill>
                    <a:srgbClr val="4A5462"/>
                  </a:solidFill>
                  <a:latin typeface="Trebuchet MS"/>
                  <a:cs typeface="Trebuchet MS"/>
                </a:rPr>
                <a:t>(Clientes,</a:t>
              </a:r>
              <a:r>
                <a:rPr sz="971" spc="10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9" dirty="0">
                  <a:solidFill>
                    <a:srgbClr val="4A5462"/>
                  </a:solidFill>
                  <a:latin typeface="Trebuchet MS"/>
                  <a:cs typeface="Trebuchet MS"/>
                </a:rPr>
                <a:t>Produtos,</a:t>
              </a:r>
              <a:r>
                <a:rPr sz="971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Vendas)</a:t>
              </a:r>
              <a:endParaRPr sz="971"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071958" y="3279147"/>
              <a:ext cx="4074033" cy="419184"/>
            </a:xfrm>
            <a:prstGeom prst="rect">
              <a:avLst/>
            </a:prstGeom>
          </p:spPr>
          <p:txBody>
            <a:bodyPr vert="horz" wrap="square" lIns="0" tIns="59911" rIns="0" bIns="0" rtlCol="0">
              <a:spAutoFit/>
            </a:bodyPr>
            <a:lstStyle/>
            <a:p>
              <a:pPr marL="11748">
                <a:spcBef>
                  <a:spcPts val="471"/>
                </a:spcBef>
              </a:pPr>
              <a:r>
                <a:rPr sz="1110" b="1" spc="79" dirty="0">
                  <a:solidFill>
                    <a:srgbClr val="1F2937"/>
                  </a:solidFill>
                  <a:latin typeface="Trebuchet MS"/>
                  <a:cs typeface="Trebuchet MS"/>
                </a:rPr>
                <a:t>03_analysis_and_view_bigquery.sql</a:t>
              </a:r>
              <a:endParaRPr sz="1110" dirty="0">
                <a:latin typeface="Trebuchet MS"/>
                <a:cs typeface="Trebuchet MS"/>
              </a:endParaRPr>
            </a:p>
            <a:p>
              <a:pPr marL="11748">
                <a:spcBef>
                  <a:spcPts val="333"/>
                </a:spcBef>
              </a:pPr>
              <a:r>
                <a:rPr sz="971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Contém</a:t>
              </a:r>
              <a:r>
                <a:rPr sz="971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consultas</a:t>
              </a:r>
              <a:r>
                <a:rPr sz="971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971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análise</a:t>
              </a:r>
              <a:r>
                <a:rPr sz="971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e</a:t>
              </a:r>
              <a:r>
                <a:rPr sz="971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criação</a:t>
              </a:r>
              <a:r>
                <a:rPr sz="971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971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VIEWs</a:t>
              </a:r>
              <a:r>
                <a:rPr sz="971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para</a:t>
              </a:r>
              <a:r>
                <a:rPr sz="971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automação</a:t>
              </a:r>
              <a:endParaRPr sz="971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071959" y="3983997"/>
              <a:ext cx="3581225" cy="419184"/>
            </a:xfrm>
            <a:prstGeom prst="rect">
              <a:avLst/>
            </a:prstGeom>
          </p:spPr>
          <p:txBody>
            <a:bodyPr vert="horz" wrap="square" lIns="0" tIns="59911" rIns="0" bIns="0" rtlCol="0">
              <a:spAutoFit/>
            </a:bodyPr>
            <a:lstStyle/>
            <a:p>
              <a:pPr marL="11748">
                <a:spcBef>
                  <a:spcPts val="471"/>
                </a:spcBef>
              </a:pPr>
              <a:r>
                <a:rPr sz="1110" b="1" spc="139" dirty="0">
                  <a:solidFill>
                    <a:srgbClr val="1F2937"/>
                  </a:solidFill>
                  <a:latin typeface="Trebuchet MS"/>
                  <a:cs typeface="Trebuchet MS"/>
                </a:rPr>
                <a:t>README.md</a:t>
              </a:r>
              <a:endParaRPr sz="1110">
                <a:latin typeface="Trebuchet MS"/>
                <a:cs typeface="Trebuchet MS"/>
              </a:endParaRPr>
            </a:p>
            <a:p>
              <a:pPr marL="11748">
                <a:spcBef>
                  <a:spcPts val="333"/>
                </a:spcBef>
              </a:pPr>
              <a:r>
                <a:rPr sz="971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Documentação </a:t>
              </a:r>
              <a:r>
                <a:rPr sz="971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do</a:t>
              </a:r>
              <a:r>
                <a:rPr sz="971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9" dirty="0">
                  <a:solidFill>
                    <a:srgbClr val="4A5462"/>
                  </a:solidFill>
                  <a:latin typeface="Trebuchet MS"/>
                  <a:cs typeface="Trebuchet MS"/>
                </a:rPr>
                <a:t>projeto</a:t>
              </a:r>
              <a:r>
                <a:rPr sz="971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explicando</a:t>
              </a:r>
              <a:r>
                <a:rPr sz="971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o</a:t>
              </a:r>
              <a:r>
                <a:rPr sz="971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9" dirty="0">
                  <a:solidFill>
                    <a:srgbClr val="4A5462"/>
                  </a:solidFill>
                  <a:latin typeface="Trebuchet MS"/>
                  <a:cs typeface="Trebuchet MS"/>
                </a:rPr>
                <a:t>pipeline</a:t>
              </a:r>
              <a:r>
                <a:rPr sz="971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971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dados</a:t>
              </a:r>
              <a:endParaRPr sz="971">
                <a:latin typeface="Trebuchet MS"/>
                <a:cs typeface="Trebuchet MS"/>
              </a:endParaRP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B7E58C8-47BE-4B32-AF49-11F01230ED3C}"/>
              </a:ext>
            </a:extLst>
          </p:cNvPr>
          <p:cNvGrpSpPr/>
          <p:nvPr/>
        </p:nvGrpSpPr>
        <p:grpSpPr>
          <a:xfrm>
            <a:off x="6569568" y="2966241"/>
            <a:ext cx="4361395" cy="1860916"/>
            <a:chOff x="7530148" y="1239361"/>
            <a:chExt cx="3395025" cy="1451086"/>
          </a:xfrm>
        </p:grpSpPr>
        <p:sp>
          <p:nvSpPr>
            <p:cNvPr id="20" name="object 20"/>
            <p:cNvSpPr txBox="1"/>
            <p:nvPr/>
          </p:nvSpPr>
          <p:spPr>
            <a:xfrm>
              <a:off x="7530148" y="1239361"/>
              <a:ext cx="2657872" cy="268087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665" b="1" spc="208" dirty="0">
                  <a:solidFill>
                    <a:srgbClr val="1F2937"/>
                  </a:solidFill>
                  <a:latin typeface="Trebuchet MS"/>
                  <a:cs typeface="Trebuchet MS"/>
                </a:rPr>
                <a:t>Acesso</a:t>
              </a:r>
              <a:r>
                <a:rPr sz="1665" b="1" spc="79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665" b="1" spc="217" dirty="0">
                  <a:solidFill>
                    <a:srgbClr val="1F2937"/>
                  </a:solidFill>
                  <a:latin typeface="Trebuchet MS"/>
                  <a:cs typeface="Trebuchet MS"/>
                </a:rPr>
                <a:t>ao</a:t>
              </a:r>
              <a:r>
                <a:rPr sz="1665" b="1" spc="79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665" b="1" spc="157" dirty="0">
                  <a:solidFill>
                    <a:srgbClr val="1F2937"/>
                  </a:solidFill>
                  <a:latin typeface="Trebuchet MS"/>
                  <a:cs typeface="Trebuchet MS"/>
                </a:rPr>
                <a:t>Repositório</a:t>
              </a:r>
              <a:endParaRPr sz="1665" dirty="0">
                <a:latin typeface="Trebuchet MS"/>
                <a:cs typeface="Trebuchet MS"/>
              </a:endParaRPr>
            </a:p>
          </p:txBody>
        </p:sp>
        <p:grpSp>
          <p:nvGrpSpPr>
            <p:cNvPr id="21" name="object 21"/>
            <p:cNvGrpSpPr/>
            <p:nvPr/>
          </p:nvGrpSpPr>
          <p:grpSpPr>
            <a:xfrm>
              <a:off x="7541895" y="1674019"/>
              <a:ext cx="3383278" cy="790018"/>
              <a:chOff x="8153399" y="1466850"/>
              <a:chExt cx="3657598" cy="854074"/>
            </a:xfrm>
          </p:grpSpPr>
          <p:sp>
            <p:nvSpPr>
              <p:cNvPr id="22" name="object 22"/>
              <p:cNvSpPr/>
              <p:nvPr/>
            </p:nvSpPr>
            <p:spPr>
              <a:xfrm>
                <a:off x="8153399" y="1466850"/>
                <a:ext cx="3657598" cy="854074"/>
              </a:xfrm>
              <a:custGeom>
                <a:avLst/>
                <a:gdLst/>
                <a:ahLst/>
                <a:cxnLst/>
                <a:rect l="l" t="t" r="r" b="b"/>
                <a:pathLst>
                  <a:path w="2867025" h="704850">
                    <a:moveTo>
                      <a:pt x="2795828" y="704849"/>
                    </a:moveTo>
                    <a:lnTo>
                      <a:pt x="71196" y="704849"/>
                    </a:lnTo>
                    <a:lnTo>
                      <a:pt x="66241" y="704361"/>
                    </a:lnTo>
                    <a:lnTo>
                      <a:pt x="29706" y="689227"/>
                    </a:lnTo>
                    <a:lnTo>
                      <a:pt x="3885" y="653187"/>
                    </a:lnTo>
                    <a:lnTo>
                      <a:pt x="0" y="633653"/>
                    </a:lnTo>
                    <a:lnTo>
                      <a:pt x="0" y="62864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2795828" y="0"/>
                    </a:lnTo>
                    <a:lnTo>
                      <a:pt x="2837317" y="15621"/>
                    </a:lnTo>
                    <a:lnTo>
                      <a:pt x="2863138" y="51661"/>
                    </a:lnTo>
                    <a:lnTo>
                      <a:pt x="2867025" y="71196"/>
                    </a:lnTo>
                    <a:lnTo>
                      <a:pt x="2867025" y="633653"/>
                    </a:lnTo>
                    <a:lnTo>
                      <a:pt x="2851401" y="675144"/>
                    </a:lnTo>
                    <a:lnTo>
                      <a:pt x="2815362" y="700963"/>
                    </a:lnTo>
                    <a:lnTo>
                      <a:pt x="2800782" y="704361"/>
                    </a:lnTo>
                    <a:lnTo>
                      <a:pt x="2795828" y="70484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" name="object 23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96274" y="1666874"/>
                <a:ext cx="295274" cy="304799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8039872" y="1674019"/>
              <a:ext cx="2035842" cy="713159"/>
            </a:xfrm>
            <a:prstGeom prst="rect">
              <a:avLst/>
            </a:prstGeom>
          </p:spPr>
          <p:txBody>
            <a:bodyPr vert="horz" wrap="square" lIns="0" tIns="59911" rIns="0" bIns="0" rtlCol="0">
              <a:spAutoFit/>
            </a:bodyPr>
            <a:lstStyle/>
            <a:p>
              <a:pPr marL="11748">
                <a:spcBef>
                  <a:spcPts val="471"/>
                </a:spcBef>
              </a:pPr>
              <a:r>
                <a:rPr lang="pt-BR" sz="1110" b="1" spc="111" dirty="0">
                  <a:solidFill>
                    <a:srgbClr val="FFFFFF"/>
                  </a:solidFill>
                  <a:latin typeface="Trebuchet MS"/>
                  <a:cs typeface="Trebuchet MS"/>
                </a:rPr>
                <a:t>https://github.com/Bit-a-Bit-Group/Mini-Projeto-Livraria_DevSaberhttps://github.com/Bit-a-Bit-Group/Mini-Projeto-Livraria_DevSaber</a:t>
              </a:r>
              <a:endParaRPr sz="1110" dirty="0">
                <a:latin typeface="Trebuchet MS"/>
                <a:cs typeface="Trebuchet MS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7541893" y="2564699"/>
              <a:ext cx="2454053" cy="125748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971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Disponível</a:t>
              </a:r>
              <a:r>
                <a:rPr sz="971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para</a:t>
              </a:r>
              <a:r>
                <a:rPr sz="971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971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consulta</a:t>
              </a:r>
              <a:endParaRPr sz="971" dirty="0">
                <a:latin typeface="Trebuchet MS"/>
                <a:cs typeface="Trebuchet MS"/>
              </a:endParaRPr>
            </a:p>
          </p:txBody>
        </p:sp>
      </p:grpSp>
      <p:sp>
        <p:nvSpPr>
          <p:cNvPr id="32" name="object 32"/>
          <p:cNvSpPr/>
          <p:nvPr/>
        </p:nvSpPr>
        <p:spPr>
          <a:xfrm>
            <a:off x="0" y="8096964"/>
            <a:ext cx="11277600" cy="361236"/>
          </a:xfrm>
          <a:custGeom>
            <a:avLst/>
            <a:gdLst/>
            <a:ahLst/>
            <a:cxnLst/>
            <a:rect l="l" t="t" r="r" b="b"/>
            <a:pathLst>
              <a:path w="12192000" h="390525">
                <a:moveTo>
                  <a:pt x="12191999" y="390524"/>
                </a:moveTo>
                <a:lnTo>
                  <a:pt x="0" y="390524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90524"/>
                </a:lnTo>
                <a:close/>
              </a:path>
            </a:pathLst>
          </a:custGeom>
          <a:solidFill>
            <a:srgbClr val="4FC778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126" y="266916"/>
            <a:ext cx="4188984" cy="358111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z="2250" b="1" spc="231" dirty="0">
                <a:solidFill>
                  <a:srgbClr val="FFFFFF"/>
                </a:solidFill>
                <a:latin typeface="Montaser Arabic" panose="020B0604020202020204" charset="-78"/>
                <a:cs typeface="Montaser Arabic" panose="020B0604020202020204" charset="-78"/>
              </a:rPr>
              <a:t>AGRADECIMENTOS</a:t>
            </a:r>
            <a:endParaRPr lang="pt-BR" sz="2250" dirty="0">
              <a:latin typeface="Montaser Arabic" panose="020B0604020202020204" charset="-78"/>
              <a:cs typeface="Montaser Arabic" panose="020B0604020202020204" charset="-7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9290" y="3144739"/>
            <a:ext cx="7499017" cy="695127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4440" spc="532" dirty="0">
                <a:solidFill>
                  <a:srgbClr val="4FC778"/>
                </a:solidFill>
              </a:rPr>
              <a:t>Obrigado</a:t>
            </a:r>
            <a:r>
              <a:rPr sz="4440" spc="222" dirty="0">
                <a:solidFill>
                  <a:srgbClr val="4FC778"/>
                </a:solidFill>
              </a:rPr>
              <a:t> </a:t>
            </a:r>
            <a:r>
              <a:rPr sz="4440" spc="463" dirty="0">
                <a:solidFill>
                  <a:srgbClr val="4FC778"/>
                </a:solidFill>
              </a:rPr>
              <a:t>pela</a:t>
            </a:r>
            <a:r>
              <a:rPr sz="4440" spc="222" dirty="0">
                <a:solidFill>
                  <a:srgbClr val="4FC778"/>
                </a:solidFill>
              </a:rPr>
              <a:t> </a:t>
            </a:r>
            <a:r>
              <a:rPr sz="4440" spc="463" dirty="0">
                <a:solidFill>
                  <a:srgbClr val="4FC778"/>
                </a:solidFill>
              </a:rPr>
              <a:t>atenção!</a:t>
            </a:r>
            <a:endParaRPr sz="4440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3BE630D-78AA-7023-2EAD-2664D30F4E0C}"/>
              </a:ext>
            </a:extLst>
          </p:cNvPr>
          <p:cNvGrpSpPr/>
          <p:nvPr/>
        </p:nvGrpSpPr>
        <p:grpSpPr>
          <a:xfrm>
            <a:off x="3480196" y="4503688"/>
            <a:ext cx="4317206" cy="881063"/>
            <a:chOff x="3480196" y="2713671"/>
            <a:chExt cx="4317206" cy="881063"/>
          </a:xfrm>
        </p:grpSpPr>
        <p:grpSp>
          <p:nvGrpSpPr>
            <p:cNvPr id="4" name="object 4"/>
            <p:cNvGrpSpPr/>
            <p:nvPr/>
          </p:nvGrpSpPr>
          <p:grpSpPr>
            <a:xfrm>
              <a:off x="3480196" y="2713671"/>
              <a:ext cx="881063" cy="881063"/>
              <a:chOff x="3762374" y="2590799"/>
              <a:chExt cx="952500" cy="95250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3762374" y="2590799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>
                    <a:moveTo>
                      <a:pt x="476249" y="952499"/>
                    </a:moveTo>
                    <a:lnTo>
                      <a:pt x="429569" y="950207"/>
                    </a:lnTo>
                    <a:lnTo>
                      <a:pt x="383337" y="943348"/>
                    </a:lnTo>
                    <a:lnTo>
                      <a:pt x="338001" y="931992"/>
                    </a:lnTo>
                    <a:lnTo>
                      <a:pt x="293996" y="916247"/>
                    </a:lnTo>
                    <a:lnTo>
                      <a:pt x="251746" y="896264"/>
                    </a:lnTo>
                    <a:lnTo>
                      <a:pt x="211658" y="872237"/>
                    </a:lnTo>
                    <a:lnTo>
                      <a:pt x="174119" y="844396"/>
                    </a:lnTo>
                    <a:lnTo>
                      <a:pt x="139489" y="813009"/>
                    </a:lnTo>
                    <a:lnTo>
                      <a:pt x="108103" y="778379"/>
                    </a:lnTo>
                    <a:lnTo>
                      <a:pt x="80261" y="740839"/>
                    </a:lnTo>
                    <a:lnTo>
                      <a:pt x="56234" y="700752"/>
                    </a:lnTo>
                    <a:lnTo>
                      <a:pt x="36251" y="658502"/>
                    </a:lnTo>
                    <a:lnTo>
                      <a:pt x="20506" y="614497"/>
                    </a:lnTo>
                    <a:lnTo>
                      <a:pt x="9150" y="569161"/>
                    </a:lnTo>
                    <a:lnTo>
                      <a:pt x="2293" y="522930"/>
                    </a:lnTo>
                    <a:lnTo>
                      <a:pt x="0" y="476249"/>
                    </a:lnTo>
                    <a:lnTo>
                      <a:pt x="143" y="464558"/>
                    </a:lnTo>
                    <a:lnTo>
                      <a:pt x="3581" y="417948"/>
                    </a:lnTo>
                    <a:lnTo>
                      <a:pt x="11572" y="371899"/>
                    </a:lnTo>
                    <a:lnTo>
                      <a:pt x="24037" y="326855"/>
                    </a:lnTo>
                    <a:lnTo>
                      <a:pt x="40858" y="283250"/>
                    </a:lnTo>
                    <a:lnTo>
                      <a:pt x="61872" y="241504"/>
                    </a:lnTo>
                    <a:lnTo>
                      <a:pt x="86876" y="202018"/>
                    </a:lnTo>
                    <a:lnTo>
                      <a:pt x="115630" y="165173"/>
                    </a:lnTo>
                    <a:lnTo>
                      <a:pt x="147858" y="131324"/>
                    </a:lnTo>
                    <a:lnTo>
                      <a:pt x="183248" y="100797"/>
                    </a:lnTo>
                    <a:lnTo>
                      <a:pt x="221459" y="73886"/>
                    </a:lnTo>
                    <a:lnTo>
                      <a:pt x="262125" y="50850"/>
                    </a:lnTo>
                    <a:lnTo>
                      <a:pt x="304852" y="31910"/>
                    </a:lnTo>
                    <a:lnTo>
                      <a:pt x="349231" y="17250"/>
                    </a:lnTo>
                    <a:lnTo>
                      <a:pt x="394832" y="7010"/>
                    </a:lnTo>
                    <a:lnTo>
                      <a:pt x="441218" y="1290"/>
                    </a:lnTo>
                    <a:lnTo>
                      <a:pt x="476249" y="0"/>
                    </a:lnTo>
                    <a:lnTo>
                      <a:pt x="487941" y="143"/>
                    </a:lnTo>
                    <a:lnTo>
                      <a:pt x="534551" y="3582"/>
                    </a:lnTo>
                    <a:lnTo>
                      <a:pt x="580599" y="11572"/>
                    </a:lnTo>
                    <a:lnTo>
                      <a:pt x="625643" y="24038"/>
                    </a:lnTo>
                    <a:lnTo>
                      <a:pt x="669248" y="40858"/>
                    </a:lnTo>
                    <a:lnTo>
                      <a:pt x="710995" y="61872"/>
                    </a:lnTo>
                    <a:lnTo>
                      <a:pt x="750480" y="86877"/>
                    </a:lnTo>
                    <a:lnTo>
                      <a:pt x="787326" y="115631"/>
                    </a:lnTo>
                    <a:lnTo>
                      <a:pt x="821174" y="147858"/>
                    </a:lnTo>
                    <a:lnTo>
                      <a:pt x="851701" y="183248"/>
                    </a:lnTo>
                    <a:lnTo>
                      <a:pt x="878612" y="221460"/>
                    </a:lnTo>
                    <a:lnTo>
                      <a:pt x="901648" y="262125"/>
                    </a:lnTo>
                    <a:lnTo>
                      <a:pt x="920588" y="304853"/>
                    </a:lnTo>
                    <a:lnTo>
                      <a:pt x="935249" y="349231"/>
                    </a:lnTo>
                    <a:lnTo>
                      <a:pt x="945488" y="394832"/>
                    </a:lnTo>
                    <a:lnTo>
                      <a:pt x="951209" y="441218"/>
                    </a:lnTo>
                    <a:lnTo>
                      <a:pt x="952499" y="476249"/>
                    </a:lnTo>
                    <a:lnTo>
                      <a:pt x="952356" y="487941"/>
                    </a:lnTo>
                    <a:lnTo>
                      <a:pt x="948917" y="534551"/>
                    </a:lnTo>
                    <a:lnTo>
                      <a:pt x="940926" y="580600"/>
                    </a:lnTo>
                    <a:lnTo>
                      <a:pt x="928461" y="625643"/>
                    </a:lnTo>
                    <a:lnTo>
                      <a:pt x="911640" y="669249"/>
                    </a:lnTo>
                    <a:lnTo>
                      <a:pt x="890626" y="710995"/>
                    </a:lnTo>
                    <a:lnTo>
                      <a:pt x="865621" y="750481"/>
                    </a:lnTo>
                    <a:lnTo>
                      <a:pt x="836867" y="787326"/>
                    </a:lnTo>
                    <a:lnTo>
                      <a:pt x="804640" y="821174"/>
                    </a:lnTo>
                    <a:lnTo>
                      <a:pt x="769250" y="851702"/>
                    </a:lnTo>
                    <a:lnTo>
                      <a:pt x="731038" y="878613"/>
                    </a:lnTo>
                    <a:lnTo>
                      <a:pt x="690373" y="901649"/>
                    </a:lnTo>
                    <a:lnTo>
                      <a:pt x="647646" y="920588"/>
                    </a:lnTo>
                    <a:lnTo>
                      <a:pt x="603268" y="935249"/>
                    </a:lnTo>
                    <a:lnTo>
                      <a:pt x="557666" y="945489"/>
                    </a:lnTo>
                    <a:lnTo>
                      <a:pt x="511281" y="951209"/>
                    </a:lnTo>
                    <a:lnTo>
                      <a:pt x="476249" y="952499"/>
                    </a:lnTo>
                    <a:close/>
                  </a:path>
                </a:pathLst>
              </a:custGeom>
              <a:solidFill>
                <a:srgbClr val="4FC778">
                  <a:alpha val="101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" name="object 6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086224" y="2876549"/>
                <a:ext cx="304799" cy="380999"/>
              </a:xfrm>
              <a:prstGeom prst="rect">
                <a:avLst/>
              </a:prstGeom>
            </p:spPr>
          </p:pic>
        </p:grpSp>
        <p:grpSp>
          <p:nvGrpSpPr>
            <p:cNvPr id="7" name="object 7"/>
            <p:cNvGrpSpPr/>
            <p:nvPr/>
          </p:nvGrpSpPr>
          <p:grpSpPr>
            <a:xfrm>
              <a:off x="4625577" y="2713671"/>
              <a:ext cx="881063" cy="881063"/>
              <a:chOff x="5000624" y="2590799"/>
              <a:chExt cx="952500" cy="952500"/>
            </a:xfrm>
          </p:grpSpPr>
          <p:sp>
            <p:nvSpPr>
              <p:cNvPr id="8" name="object 8"/>
              <p:cNvSpPr/>
              <p:nvPr/>
            </p:nvSpPr>
            <p:spPr>
              <a:xfrm>
                <a:off x="5000624" y="2590799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>
                    <a:moveTo>
                      <a:pt x="476249" y="952499"/>
                    </a:moveTo>
                    <a:lnTo>
                      <a:pt x="429569" y="950207"/>
                    </a:lnTo>
                    <a:lnTo>
                      <a:pt x="383337" y="943348"/>
                    </a:lnTo>
                    <a:lnTo>
                      <a:pt x="338001" y="931992"/>
                    </a:lnTo>
                    <a:lnTo>
                      <a:pt x="293996" y="916247"/>
                    </a:lnTo>
                    <a:lnTo>
                      <a:pt x="251747" y="896264"/>
                    </a:lnTo>
                    <a:lnTo>
                      <a:pt x="211659" y="872237"/>
                    </a:lnTo>
                    <a:lnTo>
                      <a:pt x="174120" y="844396"/>
                    </a:lnTo>
                    <a:lnTo>
                      <a:pt x="139490" y="813009"/>
                    </a:lnTo>
                    <a:lnTo>
                      <a:pt x="108103" y="778379"/>
                    </a:lnTo>
                    <a:lnTo>
                      <a:pt x="80262" y="740839"/>
                    </a:lnTo>
                    <a:lnTo>
                      <a:pt x="56235" y="700752"/>
                    </a:lnTo>
                    <a:lnTo>
                      <a:pt x="36252" y="658502"/>
                    </a:lnTo>
                    <a:lnTo>
                      <a:pt x="20507" y="614497"/>
                    </a:lnTo>
                    <a:lnTo>
                      <a:pt x="9150" y="569161"/>
                    </a:lnTo>
                    <a:lnTo>
                      <a:pt x="2293" y="522930"/>
                    </a:lnTo>
                    <a:lnTo>
                      <a:pt x="0" y="476249"/>
                    </a:lnTo>
                    <a:lnTo>
                      <a:pt x="143" y="464558"/>
                    </a:lnTo>
                    <a:lnTo>
                      <a:pt x="3581" y="417948"/>
                    </a:lnTo>
                    <a:lnTo>
                      <a:pt x="11572" y="371899"/>
                    </a:lnTo>
                    <a:lnTo>
                      <a:pt x="24038" y="326855"/>
                    </a:lnTo>
                    <a:lnTo>
                      <a:pt x="40858" y="283250"/>
                    </a:lnTo>
                    <a:lnTo>
                      <a:pt x="61872" y="241504"/>
                    </a:lnTo>
                    <a:lnTo>
                      <a:pt x="86876" y="202018"/>
                    </a:lnTo>
                    <a:lnTo>
                      <a:pt x="115631" y="165173"/>
                    </a:lnTo>
                    <a:lnTo>
                      <a:pt x="147858" y="131324"/>
                    </a:lnTo>
                    <a:lnTo>
                      <a:pt x="183248" y="100797"/>
                    </a:lnTo>
                    <a:lnTo>
                      <a:pt x="221460" y="73886"/>
                    </a:lnTo>
                    <a:lnTo>
                      <a:pt x="262125" y="50850"/>
                    </a:lnTo>
                    <a:lnTo>
                      <a:pt x="304852" y="31910"/>
                    </a:lnTo>
                    <a:lnTo>
                      <a:pt x="349231" y="17250"/>
                    </a:lnTo>
                    <a:lnTo>
                      <a:pt x="394832" y="7010"/>
                    </a:lnTo>
                    <a:lnTo>
                      <a:pt x="441218" y="1290"/>
                    </a:lnTo>
                    <a:lnTo>
                      <a:pt x="476249" y="0"/>
                    </a:lnTo>
                    <a:lnTo>
                      <a:pt x="487941" y="143"/>
                    </a:lnTo>
                    <a:lnTo>
                      <a:pt x="534551" y="3582"/>
                    </a:lnTo>
                    <a:lnTo>
                      <a:pt x="580600" y="11572"/>
                    </a:lnTo>
                    <a:lnTo>
                      <a:pt x="625644" y="24038"/>
                    </a:lnTo>
                    <a:lnTo>
                      <a:pt x="669248" y="40858"/>
                    </a:lnTo>
                    <a:lnTo>
                      <a:pt x="710995" y="61872"/>
                    </a:lnTo>
                    <a:lnTo>
                      <a:pt x="750480" y="86877"/>
                    </a:lnTo>
                    <a:lnTo>
                      <a:pt x="787326" y="115631"/>
                    </a:lnTo>
                    <a:lnTo>
                      <a:pt x="821175" y="147858"/>
                    </a:lnTo>
                    <a:lnTo>
                      <a:pt x="851702" y="183248"/>
                    </a:lnTo>
                    <a:lnTo>
                      <a:pt x="878613" y="221460"/>
                    </a:lnTo>
                    <a:lnTo>
                      <a:pt x="901649" y="262125"/>
                    </a:lnTo>
                    <a:lnTo>
                      <a:pt x="920589" y="304853"/>
                    </a:lnTo>
                    <a:lnTo>
                      <a:pt x="935249" y="349231"/>
                    </a:lnTo>
                    <a:lnTo>
                      <a:pt x="945489" y="394832"/>
                    </a:lnTo>
                    <a:lnTo>
                      <a:pt x="951210" y="441218"/>
                    </a:lnTo>
                    <a:lnTo>
                      <a:pt x="952499" y="476249"/>
                    </a:lnTo>
                    <a:lnTo>
                      <a:pt x="952356" y="487941"/>
                    </a:lnTo>
                    <a:lnTo>
                      <a:pt x="948918" y="534551"/>
                    </a:lnTo>
                    <a:lnTo>
                      <a:pt x="940928" y="580600"/>
                    </a:lnTo>
                    <a:lnTo>
                      <a:pt x="928462" y="625643"/>
                    </a:lnTo>
                    <a:lnTo>
                      <a:pt x="911641" y="669249"/>
                    </a:lnTo>
                    <a:lnTo>
                      <a:pt x="890627" y="710995"/>
                    </a:lnTo>
                    <a:lnTo>
                      <a:pt x="865622" y="750481"/>
                    </a:lnTo>
                    <a:lnTo>
                      <a:pt x="836868" y="787326"/>
                    </a:lnTo>
                    <a:lnTo>
                      <a:pt x="804641" y="821174"/>
                    </a:lnTo>
                    <a:lnTo>
                      <a:pt x="769251" y="851702"/>
                    </a:lnTo>
                    <a:lnTo>
                      <a:pt x="731039" y="878613"/>
                    </a:lnTo>
                    <a:lnTo>
                      <a:pt x="690373" y="901649"/>
                    </a:lnTo>
                    <a:lnTo>
                      <a:pt x="647646" y="920588"/>
                    </a:lnTo>
                    <a:lnTo>
                      <a:pt x="603268" y="935249"/>
                    </a:lnTo>
                    <a:lnTo>
                      <a:pt x="557666" y="945489"/>
                    </a:lnTo>
                    <a:lnTo>
                      <a:pt x="511281" y="951209"/>
                    </a:lnTo>
                    <a:lnTo>
                      <a:pt x="476249" y="952499"/>
                    </a:lnTo>
                    <a:close/>
                  </a:path>
                </a:pathLst>
              </a:custGeom>
              <a:solidFill>
                <a:srgbClr val="4FC778">
                  <a:alpha val="101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24474" y="2876549"/>
                <a:ext cx="304799" cy="380999"/>
              </a:xfrm>
              <a:prstGeom prst="rect">
                <a:avLst/>
              </a:prstGeom>
            </p:spPr>
          </p:pic>
        </p:grpSp>
        <p:grpSp>
          <p:nvGrpSpPr>
            <p:cNvPr id="10" name="object 10"/>
            <p:cNvGrpSpPr/>
            <p:nvPr/>
          </p:nvGrpSpPr>
          <p:grpSpPr>
            <a:xfrm>
              <a:off x="5770958" y="2713671"/>
              <a:ext cx="881063" cy="881063"/>
              <a:chOff x="6238874" y="2590799"/>
              <a:chExt cx="952500" cy="952500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6238874" y="2590799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>
                    <a:moveTo>
                      <a:pt x="476249" y="952499"/>
                    </a:moveTo>
                    <a:lnTo>
                      <a:pt x="429569" y="950207"/>
                    </a:lnTo>
                    <a:lnTo>
                      <a:pt x="383337" y="943348"/>
                    </a:lnTo>
                    <a:lnTo>
                      <a:pt x="338001" y="931992"/>
                    </a:lnTo>
                    <a:lnTo>
                      <a:pt x="293995" y="916247"/>
                    </a:lnTo>
                    <a:lnTo>
                      <a:pt x="251746" y="896264"/>
                    </a:lnTo>
                    <a:lnTo>
                      <a:pt x="211658" y="872237"/>
                    </a:lnTo>
                    <a:lnTo>
                      <a:pt x="174119" y="844396"/>
                    </a:lnTo>
                    <a:lnTo>
                      <a:pt x="139489" y="813009"/>
                    </a:lnTo>
                    <a:lnTo>
                      <a:pt x="108103" y="778379"/>
                    </a:lnTo>
                    <a:lnTo>
                      <a:pt x="80261" y="740839"/>
                    </a:lnTo>
                    <a:lnTo>
                      <a:pt x="56234" y="700752"/>
                    </a:lnTo>
                    <a:lnTo>
                      <a:pt x="36251" y="658502"/>
                    </a:lnTo>
                    <a:lnTo>
                      <a:pt x="20506" y="614497"/>
                    </a:lnTo>
                    <a:lnTo>
                      <a:pt x="9150" y="569161"/>
                    </a:lnTo>
                    <a:lnTo>
                      <a:pt x="2293" y="522930"/>
                    </a:lnTo>
                    <a:lnTo>
                      <a:pt x="0" y="476249"/>
                    </a:lnTo>
                    <a:lnTo>
                      <a:pt x="143" y="464558"/>
                    </a:lnTo>
                    <a:lnTo>
                      <a:pt x="3581" y="417948"/>
                    </a:lnTo>
                    <a:lnTo>
                      <a:pt x="11571" y="371899"/>
                    </a:lnTo>
                    <a:lnTo>
                      <a:pt x="24037" y="326855"/>
                    </a:lnTo>
                    <a:lnTo>
                      <a:pt x="40858" y="283250"/>
                    </a:lnTo>
                    <a:lnTo>
                      <a:pt x="61872" y="241504"/>
                    </a:lnTo>
                    <a:lnTo>
                      <a:pt x="86876" y="202018"/>
                    </a:lnTo>
                    <a:lnTo>
                      <a:pt x="115630" y="165173"/>
                    </a:lnTo>
                    <a:lnTo>
                      <a:pt x="147857" y="131324"/>
                    </a:lnTo>
                    <a:lnTo>
                      <a:pt x="183248" y="100797"/>
                    </a:lnTo>
                    <a:lnTo>
                      <a:pt x="221459" y="73886"/>
                    </a:lnTo>
                    <a:lnTo>
                      <a:pt x="262125" y="50850"/>
                    </a:lnTo>
                    <a:lnTo>
                      <a:pt x="304852" y="31910"/>
                    </a:lnTo>
                    <a:lnTo>
                      <a:pt x="349231" y="17250"/>
                    </a:lnTo>
                    <a:lnTo>
                      <a:pt x="394832" y="7010"/>
                    </a:lnTo>
                    <a:lnTo>
                      <a:pt x="441218" y="1290"/>
                    </a:lnTo>
                    <a:lnTo>
                      <a:pt x="476249" y="0"/>
                    </a:lnTo>
                    <a:lnTo>
                      <a:pt x="487941" y="143"/>
                    </a:lnTo>
                    <a:lnTo>
                      <a:pt x="534551" y="3582"/>
                    </a:lnTo>
                    <a:lnTo>
                      <a:pt x="580599" y="11572"/>
                    </a:lnTo>
                    <a:lnTo>
                      <a:pt x="625643" y="24038"/>
                    </a:lnTo>
                    <a:lnTo>
                      <a:pt x="669248" y="40858"/>
                    </a:lnTo>
                    <a:lnTo>
                      <a:pt x="710995" y="61872"/>
                    </a:lnTo>
                    <a:lnTo>
                      <a:pt x="750480" y="86877"/>
                    </a:lnTo>
                    <a:lnTo>
                      <a:pt x="787325" y="115631"/>
                    </a:lnTo>
                    <a:lnTo>
                      <a:pt x="821174" y="147858"/>
                    </a:lnTo>
                    <a:lnTo>
                      <a:pt x="851701" y="183248"/>
                    </a:lnTo>
                    <a:lnTo>
                      <a:pt x="878612" y="221460"/>
                    </a:lnTo>
                    <a:lnTo>
                      <a:pt x="901648" y="262125"/>
                    </a:lnTo>
                    <a:lnTo>
                      <a:pt x="920588" y="304853"/>
                    </a:lnTo>
                    <a:lnTo>
                      <a:pt x="935249" y="349231"/>
                    </a:lnTo>
                    <a:lnTo>
                      <a:pt x="945489" y="394832"/>
                    </a:lnTo>
                    <a:lnTo>
                      <a:pt x="951210" y="441218"/>
                    </a:lnTo>
                    <a:lnTo>
                      <a:pt x="952499" y="476249"/>
                    </a:lnTo>
                    <a:lnTo>
                      <a:pt x="952356" y="487941"/>
                    </a:lnTo>
                    <a:lnTo>
                      <a:pt x="948918" y="534551"/>
                    </a:lnTo>
                    <a:lnTo>
                      <a:pt x="940927" y="580600"/>
                    </a:lnTo>
                    <a:lnTo>
                      <a:pt x="928461" y="625643"/>
                    </a:lnTo>
                    <a:lnTo>
                      <a:pt x="911640" y="669249"/>
                    </a:lnTo>
                    <a:lnTo>
                      <a:pt x="890626" y="710995"/>
                    </a:lnTo>
                    <a:lnTo>
                      <a:pt x="865622" y="750481"/>
                    </a:lnTo>
                    <a:lnTo>
                      <a:pt x="836868" y="787326"/>
                    </a:lnTo>
                    <a:lnTo>
                      <a:pt x="804640" y="821174"/>
                    </a:lnTo>
                    <a:lnTo>
                      <a:pt x="769250" y="851702"/>
                    </a:lnTo>
                    <a:lnTo>
                      <a:pt x="731038" y="878613"/>
                    </a:lnTo>
                    <a:lnTo>
                      <a:pt x="690373" y="901649"/>
                    </a:lnTo>
                    <a:lnTo>
                      <a:pt x="647646" y="920588"/>
                    </a:lnTo>
                    <a:lnTo>
                      <a:pt x="603267" y="935249"/>
                    </a:lnTo>
                    <a:lnTo>
                      <a:pt x="557666" y="945489"/>
                    </a:lnTo>
                    <a:lnTo>
                      <a:pt x="511282" y="951209"/>
                    </a:lnTo>
                    <a:lnTo>
                      <a:pt x="476249" y="952499"/>
                    </a:lnTo>
                    <a:close/>
                  </a:path>
                </a:pathLst>
              </a:custGeom>
              <a:solidFill>
                <a:srgbClr val="4FC778">
                  <a:alpha val="101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43674" y="2876549"/>
                <a:ext cx="342899" cy="380999"/>
              </a:xfrm>
              <a:prstGeom prst="rect">
                <a:avLst/>
              </a:prstGeom>
            </p:spPr>
          </p:pic>
        </p:grpSp>
        <p:grpSp>
          <p:nvGrpSpPr>
            <p:cNvPr id="13" name="object 13"/>
            <p:cNvGrpSpPr/>
            <p:nvPr/>
          </p:nvGrpSpPr>
          <p:grpSpPr>
            <a:xfrm>
              <a:off x="6916339" y="2713671"/>
              <a:ext cx="881063" cy="881063"/>
              <a:chOff x="7477124" y="2590799"/>
              <a:chExt cx="952500" cy="952500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7477124" y="2590799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>
                    <a:moveTo>
                      <a:pt x="476249" y="952499"/>
                    </a:moveTo>
                    <a:lnTo>
                      <a:pt x="429569" y="950207"/>
                    </a:lnTo>
                    <a:lnTo>
                      <a:pt x="383337" y="943348"/>
                    </a:lnTo>
                    <a:lnTo>
                      <a:pt x="338001" y="931992"/>
                    </a:lnTo>
                    <a:lnTo>
                      <a:pt x="293995" y="916247"/>
                    </a:lnTo>
                    <a:lnTo>
                      <a:pt x="251746" y="896264"/>
                    </a:lnTo>
                    <a:lnTo>
                      <a:pt x="211659" y="872237"/>
                    </a:lnTo>
                    <a:lnTo>
                      <a:pt x="174120" y="844396"/>
                    </a:lnTo>
                    <a:lnTo>
                      <a:pt x="139490" y="813009"/>
                    </a:lnTo>
                    <a:lnTo>
                      <a:pt x="108103" y="778379"/>
                    </a:lnTo>
                    <a:lnTo>
                      <a:pt x="80263" y="740839"/>
                    </a:lnTo>
                    <a:lnTo>
                      <a:pt x="56235" y="700752"/>
                    </a:lnTo>
                    <a:lnTo>
                      <a:pt x="36252" y="658502"/>
                    </a:lnTo>
                    <a:lnTo>
                      <a:pt x="20506" y="614497"/>
                    </a:lnTo>
                    <a:lnTo>
                      <a:pt x="9150" y="569161"/>
                    </a:lnTo>
                    <a:lnTo>
                      <a:pt x="2293" y="522930"/>
                    </a:lnTo>
                    <a:lnTo>
                      <a:pt x="0" y="476249"/>
                    </a:lnTo>
                    <a:lnTo>
                      <a:pt x="143" y="464558"/>
                    </a:lnTo>
                    <a:lnTo>
                      <a:pt x="3581" y="417948"/>
                    </a:lnTo>
                    <a:lnTo>
                      <a:pt x="11571" y="371899"/>
                    </a:lnTo>
                    <a:lnTo>
                      <a:pt x="24038" y="326855"/>
                    </a:lnTo>
                    <a:lnTo>
                      <a:pt x="40859" y="283250"/>
                    </a:lnTo>
                    <a:lnTo>
                      <a:pt x="61872" y="241504"/>
                    </a:lnTo>
                    <a:lnTo>
                      <a:pt x="86876" y="202018"/>
                    </a:lnTo>
                    <a:lnTo>
                      <a:pt x="115631" y="165173"/>
                    </a:lnTo>
                    <a:lnTo>
                      <a:pt x="147858" y="131324"/>
                    </a:lnTo>
                    <a:lnTo>
                      <a:pt x="183248" y="100797"/>
                    </a:lnTo>
                    <a:lnTo>
                      <a:pt x="221460" y="73886"/>
                    </a:lnTo>
                    <a:lnTo>
                      <a:pt x="262125" y="50850"/>
                    </a:lnTo>
                    <a:lnTo>
                      <a:pt x="304853" y="31910"/>
                    </a:lnTo>
                    <a:lnTo>
                      <a:pt x="349231" y="17250"/>
                    </a:lnTo>
                    <a:lnTo>
                      <a:pt x="394832" y="7010"/>
                    </a:lnTo>
                    <a:lnTo>
                      <a:pt x="441218" y="1290"/>
                    </a:lnTo>
                    <a:lnTo>
                      <a:pt x="476249" y="0"/>
                    </a:lnTo>
                    <a:lnTo>
                      <a:pt x="487941" y="143"/>
                    </a:lnTo>
                    <a:lnTo>
                      <a:pt x="534551" y="3582"/>
                    </a:lnTo>
                    <a:lnTo>
                      <a:pt x="580600" y="11572"/>
                    </a:lnTo>
                    <a:lnTo>
                      <a:pt x="625643" y="24038"/>
                    </a:lnTo>
                    <a:lnTo>
                      <a:pt x="669248" y="40858"/>
                    </a:lnTo>
                    <a:lnTo>
                      <a:pt x="710995" y="61872"/>
                    </a:lnTo>
                    <a:lnTo>
                      <a:pt x="750480" y="86877"/>
                    </a:lnTo>
                    <a:lnTo>
                      <a:pt x="787325" y="115631"/>
                    </a:lnTo>
                    <a:lnTo>
                      <a:pt x="821174" y="147858"/>
                    </a:lnTo>
                    <a:lnTo>
                      <a:pt x="851702" y="183248"/>
                    </a:lnTo>
                    <a:lnTo>
                      <a:pt x="878612" y="221460"/>
                    </a:lnTo>
                    <a:lnTo>
                      <a:pt x="901648" y="262125"/>
                    </a:lnTo>
                    <a:lnTo>
                      <a:pt x="920588" y="304853"/>
                    </a:lnTo>
                    <a:lnTo>
                      <a:pt x="935249" y="349231"/>
                    </a:lnTo>
                    <a:lnTo>
                      <a:pt x="945488" y="394832"/>
                    </a:lnTo>
                    <a:lnTo>
                      <a:pt x="951210" y="441218"/>
                    </a:lnTo>
                    <a:lnTo>
                      <a:pt x="952499" y="476249"/>
                    </a:lnTo>
                    <a:lnTo>
                      <a:pt x="952356" y="487941"/>
                    </a:lnTo>
                    <a:lnTo>
                      <a:pt x="948918" y="534551"/>
                    </a:lnTo>
                    <a:lnTo>
                      <a:pt x="940926" y="580600"/>
                    </a:lnTo>
                    <a:lnTo>
                      <a:pt x="928460" y="625643"/>
                    </a:lnTo>
                    <a:lnTo>
                      <a:pt x="911640" y="669249"/>
                    </a:lnTo>
                    <a:lnTo>
                      <a:pt x="890626" y="710995"/>
                    </a:lnTo>
                    <a:lnTo>
                      <a:pt x="865622" y="750481"/>
                    </a:lnTo>
                    <a:lnTo>
                      <a:pt x="836868" y="787326"/>
                    </a:lnTo>
                    <a:lnTo>
                      <a:pt x="804640" y="821174"/>
                    </a:lnTo>
                    <a:lnTo>
                      <a:pt x="769250" y="851702"/>
                    </a:lnTo>
                    <a:lnTo>
                      <a:pt x="731038" y="878613"/>
                    </a:lnTo>
                    <a:lnTo>
                      <a:pt x="690373" y="901649"/>
                    </a:lnTo>
                    <a:lnTo>
                      <a:pt x="647646" y="920588"/>
                    </a:lnTo>
                    <a:lnTo>
                      <a:pt x="603268" y="935249"/>
                    </a:lnTo>
                    <a:lnTo>
                      <a:pt x="557667" y="945489"/>
                    </a:lnTo>
                    <a:lnTo>
                      <a:pt x="511282" y="951209"/>
                    </a:lnTo>
                    <a:lnTo>
                      <a:pt x="476249" y="952499"/>
                    </a:lnTo>
                    <a:close/>
                  </a:path>
                </a:pathLst>
              </a:custGeom>
              <a:solidFill>
                <a:srgbClr val="4FC778">
                  <a:alpha val="101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1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3824" y="2876549"/>
                <a:ext cx="428624" cy="380999"/>
              </a:xfrm>
              <a:prstGeom prst="rect">
                <a:avLst/>
              </a:prstGeom>
            </p:spPr>
          </p:pic>
        </p:grpSp>
      </p:grp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6743700"/>
            <a:ext cx="11277599" cy="1714500"/>
          </a:xfrm>
          <a:prstGeom prst="rect">
            <a:avLst/>
          </a:prstGeom>
          <a:solidFill>
            <a:srgbClr val="F7F9FA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24" y="243915"/>
            <a:ext cx="8047038" cy="332143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pc="204" dirty="0">
                <a:latin typeface="Montaser Arabic" panose="020B0604020202020204" charset="-78"/>
                <a:cs typeface="Montaser Arabic" panose="020B0604020202020204" charset="-78"/>
              </a:rPr>
              <a:t>INTRODUÇÃO:</a:t>
            </a:r>
            <a:r>
              <a:rPr lang="pt-BR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287" dirty="0">
                <a:latin typeface="Montaser Arabic" panose="020B0604020202020204" charset="-78"/>
                <a:cs typeface="Montaser Arabic" panose="020B0604020202020204" charset="-78"/>
              </a:rPr>
              <a:t>A</a:t>
            </a:r>
            <a:r>
              <a:rPr lang="pt-BR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301" dirty="0">
                <a:latin typeface="Montaser Arabic" panose="020B0604020202020204" charset="-78"/>
                <a:cs typeface="Montaser Arabic" panose="020B0604020202020204" charset="-78"/>
              </a:rPr>
              <a:t>MISSÃO</a:t>
            </a:r>
            <a:r>
              <a:rPr lang="pt-BR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278" dirty="0">
                <a:latin typeface="Montaser Arabic" panose="020B0604020202020204" charset="-78"/>
                <a:cs typeface="Montaser Arabic" panose="020B0604020202020204" charset="-78"/>
              </a:rPr>
              <a:t>DA</a:t>
            </a:r>
            <a:r>
              <a:rPr lang="pt-BR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176" dirty="0">
                <a:latin typeface="Montaser Arabic" panose="020B0604020202020204" charset="-78"/>
                <a:cs typeface="Montaser Arabic" panose="020B0604020202020204" charset="-78"/>
              </a:rPr>
              <a:t>LIVRARIA</a:t>
            </a:r>
            <a:r>
              <a:rPr lang="pt-BR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264" dirty="0">
                <a:latin typeface="Montaser Arabic" panose="020B0604020202020204" charset="-78"/>
                <a:cs typeface="Montaser Arabic" panose="020B0604020202020204" charset="-78"/>
              </a:rPr>
              <a:t>DEVSABER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677" y="1239361"/>
            <a:ext cx="5168902" cy="353495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2220" b="1" spc="157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endParaRPr sz="22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2424" y="1744503"/>
            <a:ext cx="704850" cy="704850"/>
            <a:chOff x="380999" y="1543049"/>
            <a:chExt cx="762000" cy="762000"/>
          </a:xfrm>
        </p:grpSpPr>
        <p:sp>
          <p:nvSpPr>
            <p:cNvPr id="5" name="object 5"/>
            <p:cNvSpPr/>
            <p:nvPr/>
          </p:nvSpPr>
          <p:spPr>
            <a:xfrm>
              <a:off x="380999" y="1543049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761999"/>
                  </a:moveTo>
                  <a:lnTo>
                    <a:pt x="334358" y="759134"/>
                  </a:lnTo>
                  <a:lnTo>
                    <a:pt x="288424" y="750582"/>
                  </a:lnTo>
                  <a:lnTo>
                    <a:pt x="243882" y="736471"/>
                  </a:lnTo>
                  <a:lnTo>
                    <a:pt x="201397" y="717011"/>
                  </a:lnTo>
                  <a:lnTo>
                    <a:pt x="161614" y="692498"/>
                  </a:lnTo>
                  <a:lnTo>
                    <a:pt x="125135" y="663302"/>
                  </a:lnTo>
                  <a:lnTo>
                    <a:pt x="92505" y="629860"/>
                  </a:lnTo>
                  <a:lnTo>
                    <a:pt x="64209" y="592672"/>
                  </a:lnTo>
                  <a:lnTo>
                    <a:pt x="40680" y="552299"/>
                  </a:lnTo>
                  <a:lnTo>
                    <a:pt x="22271" y="509355"/>
                  </a:lnTo>
                  <a:lnTo>
                    <a:pt x="9257" y="464480"/>
                  </a:lnTo>
                  <a:lnTo>
                    <a:pt x="1834" y="418344"/>
                  </a:lnTo>
                  <a:lnTo>
                    <a:pt x="0" y="380999"/>
                  </a:lnTo>
                  <a:lnTo>
                    <a:pt x="114" y="371646"/>
                  </a:lnTo>
                  <a:lnTo>
                    <a:pt x="4123" y="325095"/>
                  </a:lnTo>
                  <a:lnTo>
                    <a:pt x="13800" y="279384"/>
                  </a:lnTo>
                  <a:lnTo>
                    <a:pt x="29001" y="235197"/>
                  </a:lnTo>
                  <a:lnTo>
                    <a:pt x="49498" y="193203"/>
                  </a:lnTo>
                  <a:lnTo>
                    <a:pt x="74977" y="154038"/>
                  </a:lnTo>
                  <a:lnTo>
                    <a:pt x="105059" y="118286"/>
                  </a:lnTo>
                  <a:lnTo>
                    <a:pt x="139296" y="86483"/>
                  </a:lnTo>
                  <a:lnTo>
                    <a:pt x="177168" y="59109"/>
                  </a:lnTo>
                  <a:lnTo>
                    <a:pt x="218101" y="36579"/>
                  </a:lnTo>
                  <a:lnTo>
                    <a:pt x="261484" y="19230"/>
                  </a:lnTo>
                  <a:lnTo>
                    <a:pt x="306670" y="7320"/>
                  </a:lnTo>
                  <a:lnTo>
                    <a:pt x="352974" y="1032"/>
                  </a:lnTo>
                  <a:lnTo>
                    <a:pt x="380999" y="0"/>
                  </a:lnTo>
                  <a:lnTo>
                    <a:pt x="390353" y="114"/>
                  </a:lnTo>
                  <a:lnTo>
                    <a:pt x="436904" y="4123"/>
                  </a:lnTo>
                  <a:lnTo>
                    <a:pt x="482614" y="13800"/>
                  </a:lnTo>
                  <a:lnTo>
                    <a:pt x="526802" y="29001"/>
                  </a:lnTo>
                  <a:lnTo>
                    <a:pt x="568796" y="49497"/>
                  </a:lnTo>
                  <a:lnTo>
                    <a:pt x="607961" y="74977"/>
                  </a:lnTo>
                  <a:lnTo>
                    <a:pt x="643712" y="105059"/>
                  </a:lnTo>
                  <a:lnTo>
                    <a:pt x="675516" y="139296"/>
                  </a:lnTo>
                  <a:lnTo>
                    <a:pt x="702890" y="177167"/>
                  </a:lnTo>
                  <a:lnTo>
                    <a:pt x="725420" y="218101"/>
                  </a:lnTo>
                  <a:lnTo>
                    <a:pt x="742769" y="261484"/>
                  </a:lnTo>
                  <a:lnTo>
                    <a:pt x="754679" y="306670"/>
                  </a:lnTo>
                  <a:lnTo>
                    <a:pt x="760967" y="352974"/>
                  </a:lnTo>
                  <a:lnTo>
                    <a:pt x="761999" y="380999"/>
                  </a:lnTo>
                  <a:lnTo>
                    <a:pt x="761885" y="390353"/>
                  </a:lnTo>
                  <a:lnTo>
                    <a:pt x="757876" y="436904"/>
                  </a:lnTo>
                  <a:lnTo>
                    <a:pt x="748199" y="482614"/>
                  </a:lnTo>
                  <a:lnTo>
                    <a:pt x="732997" y="526802"/>
                  </a:lnTo>
                  <a:lnTo>
                    <a:pt x="712501" y="568796"/>
                  </a:lnTo>
                  <a:lnTo>
                    <a:pt x="687022" y="607961"/>
                  </a:lnTo>
                  <a:lnTo>
                    <a:pt x="656940" y="643712"/>
                  </a:lnTo>
                  <a:lnTo>
                    <a:pt x="622703" y="675517"/>
                  </a:lnTo>
                  <a:lnTo>
                    <a:pt x="584831" y="702890"/>
                  </a:lnTo>
                  <a:lnTo>
                    <a:pt x="543898" y="725419"/>
                  </a:lnTo>
                  <a:lnTo>
                    <a:pt x="500515" y="742769"/>
                  </a:lnTo>
                  <a:lnTo>
                    <a:pt x="455329" y="754679"/>
                  </a:lnTo>
                  <a:lnTo>
                    <a:pt x="409025" y="760968"/>
                  </a:lnTo>
                  <a:lnTo>
                    <a:pt x="380999" y="7619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549" y="1771649"/>
              <a:ext cx="342899" cy="3047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86497" y="1741567"/>
            <a:ext cx="4195032" cy="1703993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b="1" spc="120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Livraria</a:t>
            </a:r>
            <a:r>
              <a:rPr b="1" spc="83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30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b="1" spc="83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99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b="1" spc="88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67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Ascensão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748" marR="4699">
              <a:lnSpc>
                <a:spcPct val="125000"/>
              </a:lnSpc>
              <a:spcBef>
                <a:spcPts val="500"/>
              </a:spcBef>
            </a:pPr>
            <a:r>
              <a:rPr spc="97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Livraria</a:t>
            </a:r>
            <a:r>
              <a:rPr spc="56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DevSaber</a:t>
            </a:r>
            <a:r>
              <a:rPr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74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spc="56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16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livraria</a:t>
            </a:r>
            <a:r>
              <a:rPr spc="56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</a:t>
            </a:r>
            <a:r>
              <a:rPr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1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spc="56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rápido crescimento,</a:t>
            </a:r>
            <a:r>
              <a:rPr spc="3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inicialmente</a:t>
            </a:r>
            <a:r>
              <a:rPr spc="3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registrando</a:t>
            </a:r>
            <a:r>
              <a:rPr spc="3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97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vendas</a:t>
            </a:r>
            <a:r>
              <a:rPr spc="3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1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spc="3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planilhas </a:t>
            </a:r>
            <a:r>
              <a:rPr spc="-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7821" y="3654703"/>
            <a:ext cx="704850" cy="704850"/>
            <a:chOff x="380999" y="2800349"/>
            <a:chExt cx="762000" cy="762000"/>
          </a:xfrm>
        </p:grpSpPr>
        <p:sp>
          <p:nvSpPr>
            <p:cNvPr id="9" name="object 9"/>
            <p:cNvSpPr/>
            <p:nvPr/>
          </p:nvSpPr>
          <p:spPr>
            <a:xfrm>
              <a:off x="380999" y="2800349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761999"/>
                  </a:moveTo>
                  <a:lnTo>
                    <a:pt x="334358" y="759134"/>
                  </a:lnTo>
                  <a:lnTo>
                    <a:pt x="288424" y="750581"/>
                  </a:lnTo>
                  <a:lnTo>
                    <a:pt x="243882" y="736470"/>
                  </a:lnTo>
                  <a:lnTo>
                    <a:pt x="201397" y="717011"/>
                  </a:lnTo>
                  <a:lnTo>
                    <a:pt x="161614" y="692497"/>
                  </a:lnTo>
                  <a:lnTo>
                    <a:pt x="125135" y="663302"/>
                  </a:lnTo>
                  <a:lnTo>
                    <a:pt x="92505" y="629860"/>
                  </a:lnTo>
                  <a:lnTo>
                    <a:pt x="64209" y="592671"/>
                  </a:lnTo>
                  <a:lnTo>
                    <a:pt x="40680" y="552299"/>
                  </a:lnTo>
                  <a:lnTo>
                    <a:pt x="22271" y="509355"/>
                  </a:lnTo>
                  <a:lnTo>
                    <a:pt x="9257" y="464480"/>
                  </a:lnTo>
                  <a:lnTo>
                    <a:pt x="1834" y="418344"/>
                  </a:lnTo>
                  <a:lnTo>
                    <a:pt x="0" y="380999"/>
                  </a:lnTo>
                  <a:lnTo>
                    <a:pt x="114" y="371647"/>
                  </a:lnTo>
                  <a:lnTo>
                    <a:pt x="4123" y="325095"/>
                  </a:lnTo>
                  <a:lnTo>
                    <a:pt x="13800" y="279385"/>
                  </a:lnTo>
                  <a:lnTo>
                    <a:pt x="29001" y="235197"/>
                  </a:lnTo>
                  <a:lnTo>
                    <a:pt x="49498" y="193203"/>
                  </a:lnTo>
                  <a:lnTo>
                    <a:pt x="74977" y="154038"/>
                  </a:lnTo>
                  <a:lnTo>
                    <a:pt x="105059" y="118287"/>
                  </a:lnTo>
                  <a:lnTo>
                    <a:pt x="139296" y="86483"/>
                  </a:lnTo>
                  <a:lnTo>
                    <a:pt x="177168" y="59108"/>
                  </a:lnTo>
                  <a:lnTo>
                    <a:pt x="218101" y="36579"/>
                  </a:lnTo>
                  <a:lnTo>
                    <a:pt x="261484" y="19230"/>
                  </a:lnTo>
                  <a:lnTo>
                    <a:pt x="306670" y="7320"/>
                  </a:lnTo>
                  <a:lnTo>
                    <a:pt x="352974" y="1032"/>
                  </a:lnTo>
                  <a:lnTo>
                    <a:pt x="380999" y="0"/>
                  </a:lnTo>
                  <a:lnTo>
                    <a:pt x="390353" y="114"/>
                  </a:lnTo>
                  <a:lnTo>
                    <a:pt x="436904" y="4123"/>
                  </a:lnTo>
                  <a:lnTo>
                    <a:pt x="482614" y="13800"/>
                  </a:lnTo>
                  <a:lnTo>
                    <a:pt x="526802" y="29001"/>
                  </a:lnTo>
                  <a:lnTo>
                    <a:pt x="568796" y="49497"/>
                  </a:lnTo>
                  <a:lnTo>
                    <a:pt x="607961" y="74977"/>
                  </a:lnTo>
                  <a:lnTo>
                    <a:pt x="643712" y="105059"/>
                  </a:lnTo>
                  <a:lnTo>
                    <a:pt x="675516" y="139295"/>
                  </a:lnTo>
                  <a:lnTo>
                    <a:pt x="702890" y="177168"/>
                  </a:lnTo>
                  <a:lnTo>
                    <a:pt x="725420" y="218101"/>
                  </a:lnTo>
                  <a:lnTo>
                    <a:pt x="742769" y="261484"/>
                  </a:lnTo>
                  <a:lnTo>
                    <a:pt x="754679" y="306670"/>
                  </a:lnTo>
                  <a:lnTo>
                    <a:pt x="760967" y="352974"/>
                  </a:lnTo>
                  <a:lnTo>
                    <a:pt x="761999" y="380999"/>
                  </a:lnTo>
                  <a:lnTo>
                    <a:pt x="761885" y="390353"/>
                  </a:lnTo>
                  <a:lnTo>
                    <a:pt x="757876" y="436904"/>
                  </a:lnTo>
                  <a:lnTo>
                    <a:pt x="748199" y="482614"/>
                  </a:lnTo>
                  <a:lnTo>
                    <a:pt x="732997" y="526802"/>
                  </a:lnTo>
                  <a:lnTo>
                    <a:pt x="712501" y="568796"/>
                  </a:lnTo>
                  <a:lnTo>
                    <a:pt x="687022" y="607961"/>
                  </a:lnTo>
                  <a:lnTo>
                    <a:pt x="656940" y="643712"/>
                  </a:lnTo>
                  <a:lnTo>
                    <a:pt x="622703" y="675517"/>
                  </a:lnTo>
                  <a:lnTo>
                    <a:pt x="584831" y="702890"/>
                  </a:lnTo>
                  <a:lnTo>
                    <a:pt x="543898" y="725419"/>
                  </a:lnTo>
                  <a:lnTo>
                    <a:pt x="500515" y="742769"/>
                  </a:lnTo>
                  <a:lnTo>
                    <a:pt x="455329" y="754678"/>
                  </a:lnTo>
                  <a:lnTo>
                    <a:pt x="409025" y="760967"/>
                  </a:lnTo>
                  <a:lnTo>
                    <a:pt x="380999" y="761999"/>
                  </a:lnTo>
                  <a:close/>
                </a:path>
              </a:pathLst>
            </a:custGeom>
            <a:solidFill>
              <a:srgbClr val="FFA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" y="3028949"/>
              <a:ext cx="304799" cy="3047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55109" y="3654703"/>
            <a:ext cx="3903694" cy="2050241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 algn="just">
              <a:spcBef>
                <a:spcPts val="93"/>
              </a:spcBef>
            </a:pPr>
            <a:r>
              <a:rPr b="1" spc="162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Desafios</a:t>
            </a:r>
            <a:r>
              <a:rPr b="1" spc="74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57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b="1" spc="74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48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748" marR="4699" algn="just">
              <a:lnSpc>
                <a:spcPct val="125000"/>
              </a:lnSpc>
              <a:spcBef>
                <a:spcPts val="500"/>
              </a:spcBef>
            </a:pPr>
            <a:r>
              <a:rPr spc="120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pc="1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74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spc="2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pc="1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60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planilhas</a:t>
            </a:r>
            <a:r>
              <a:rPr spc="2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60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spc="2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97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pc="1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6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tornou</a:t>
            </a:r>
            <a:r>
              <a:rPr spc="2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insustentável</a:t>
            </a:r>
            <a:r>
              <a:rPr spc="1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</a:t>
            </a:r>
            <a:r>
              <a:rPr spc="8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medida</a:t>
            </a:r>
            <a:r>
              <a:rPr spc="1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8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pc="2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6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pc="2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spc="1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pc="2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97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</a:t>
            </a:r>
            <a:r>
              <a:rPr spc="2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74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aumentava,</a:t>
            </a:r>
            <a:r>
              <a:rPr spc="2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gerando</a:t>
            </a:r>
            <a:r>
              <a:rPr spc="1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pc="7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necessidade</a:t>
            </a:r>
            <a:r>
              <a:rPr spc="28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pc="3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migração.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68022" y="1239361"/>
            <a:ext cx="5168902" cy="353495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2220" b="1" spc="153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sz="22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7BAB86F-7656-F2F2-14EC-AB4204D90923}"/>
              </a:ext>
            </a:extLst>
          </p:cNvPr>
          <p:cNvGrpSpPr/>
          <p:nvPr/>
        </p:nvGrpSpPr>
        <p:grpSpPr>
          <a:xfrm>
            <a:off x="5779769" y="1744502"/>
            <a:ext cx="5145405" cy="4573852"/>
            <a:chOff x="6248399" y="1543049"/>
            <a:chExt cx="5562600" cy="3517971"/>
          </a:xfrm>
        </p:grpSpPr>
        <p:grpSp>
          <p:nvGrpSpPr>
            <p:cNvPr id="12" name="object 12"/>
            <p:cNvGrpSpPr/>
            <p:nvPr/>
          </p:nvGrpSpPr>
          <p:grpSpPr>
            <a:xfrm>
              <a:off x="6248399" y="1543049"/>
              <a:ext cx="5562600" cy="1123950"/>
              <a:chOff x="6248399" y="1543049"/>
              <a:chExt cx="5562600" cy="1123950"/>
            </a:xfrm>
          </p:grpSpPr>
          <p:sp>
            <p:nvSpPr>
              <p:cNvPr id="13" name="object 13"/>
              <p:cNvSpPr/>
              <p:nvPr/>
            </p:nvSpPr>
            <p:spPr>
              <a:xfrm>
                <a:off x="6272212" y="1543049"/>
                <a:ext cx="5539105" cy="1123950"/>
              </a:xfrm>
              <a:custGeom>
                <a:avLst/>
                <a:gdLst/>
                <a:ahLst/>
                <a:cxnLst/>
                <a:rect l="l" t="t" r="r" b="b"/>
                <a:pathLst>
                  <a:path w="5539105" h="1123950">
                    <a:moveTo>
                      <a:pt x="5497476" y="1123949"/>
                    </a:moveTo>
                    <a:lnTo>
                      <a:pt x="0" y="1123949"/>
                    </a:lnTo>
                    <a:lnTo>
                      <a:pt x="0" y="0"/>
                    </a:lnTo>
                    <a:lnTo>
                      <a:pt x="5497476" y="0"/>
                    </a:lnTo>
                    <a:lnTo>
                      <a:pt x="5503551" y="1208"/>
                    </a:lnTo>
                    <a:lnTo>
                      <a:pt x="5537577" y="35234"/>
                    </a:lnTo>
                    <a:lnTo>
                      <a:pt x="5538787" y="41309"/>
                    </a:lnTo>
                    <a:lnTo>
                      <a:pt x="5538787" y="1082640"/>
                    </a:lnTo>
                    <a:lnTo>
                      <a:pt x="5515221" y="1117907"/>
                    </a:lnTo>
                    <a:lnTo>
                      <a:pt x="5497476" y="1123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6248399" y="1543049"/>
                <a:ext cx="47625" cy="1123950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123950">
                    <a:moveTo>
                      <a:pt x="47624" y="1123949"/>
                    </a:moveTo>
                    <a:lnTo>
                      <a:pt x="0" y="1123949"/>
                    </a:lnTo>
                    <a:lnTo>
                      <a:pt x="0" y="0"/>
                    </a:lnTo>
                    <a:lnTo>
                      <a:pt x="47624" y="0"/>
                    </a:lnTo>
                    <a:lnTo>
                      <a:pt x="47624" y="112394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15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38899" y="1685924"/>
                <a:ext cx="228599" cy="304799"/>
              </a:xfrm>
              <a:prstGeom prst="rect">
                <a:avLst/>
              </a:prstGeom>
            </p:spPr>
          </p:pic>
        </p:grpSp>
        <p:grpSp>
          <p:nvGrpSpPr>
            <p:cNvPr id="16" name="object 16"/>
            <p:cNvGrpSpPr/>
            <p:nvPr/>
          </p:nvGrpSpPr>
          <p:grpSpPr>
            <a:xfrm>
              <a:off x="6248399" y="2809874"/>
              <a:ext cx="5562600" cy="895350"/>
              <a:chOff x="6248399" y="2809874"/>
              <a:chExt cx="5562600" cy="895350"/>
            </a:xfrm>
          </p:grpSpPr>
          <p:sp>
            <p:nvSpPr>
              <p:cNvPr id="17" name="object 17"/>
              <p:cNvSpPr/>
              <p:nvPr/>
            </p:nvSpPr>
            <p:spPr>
              <a:xfrm>
                <a:off x="6272212" y="2809874"/>
                <a:ext cx="5539105" cy="895350"/>
              </a:xfrm>
              <a:custGeom>
                <a:avLst/>
                <a:gdLst/>
                <a:ahLst/>
                <a:cxnLst/>
                <a:rect l="l" t="t" r="r" b="b"/>
                <a:pathLst>
                  <a:path w="5539105" h="895350">
                    <a:moveTo>
                      <a:pt x="5497476" y="895349"/>
                    </a:moveTo>
                    <a:lnTo>
                      <a:pt x="0" y="895349"/>
                    </a:lnTo>
                    <a:lnTo>
                      <a:pt x="0" y="0"/>
                    </a:lnTo>
                    <a:lnTo>
                      <a:pt x="5497476" y="0"/>
                    </a:lnTo>
                    <a:lnTo>
                      <a:pt x="5503551" y="1208"/>
                    </a:lnTo>
                    <a:lnTo>
                      <a:pt x="5537577" y="35234"/>
                    </a:lnTo>
                    <a:lnTo>
                      <a:pt x="5538787" y="41309"/>
                    </a:lnTo>
                    <a:lnTo>
                      <a:pt x="5538787" y="854040"/>
                    </a:lnTo>
                    <a:lnTo>
                      <a:pt x="5515221" y="889307"/>
                    </a:lnTo>
                    <a:lnTo>
                      <a:pt x="5497476" y="8953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6248399" y="2809874"/>
                <a:ext cx="47625" cy="895350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895350">
                    <a:moveTo>
                      <a:pt x="47624" y="895349"/>
                    </a:moveTo>
                    <a:lnTo>
                      <a:pt x="0" y="895349"/>
                    </a:lnTo>
                    <a:lnTo>
                      <a:pt x="0" y="0"/>
                    </a:lnTo>
                    <a:lnTo>
                      <a:pt x="47624" y="0"/>
                    </a:lnTo>
                    <a:lnTo>
                      <a:pt x="47624" y="89534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9" name="object 19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38899" y="2952749"/>
                <a:ext cx="200024" cy="304799"/>
              </a:xfrm>
              <a:prstGeom prst="rect">
                <a:avLst/>
              </a:prstGeom>
            </p:spPr>
          </p:pic>
        </p:grpSp>
        <p:grpSp>
          <p:nvGrpSpPr>
            <p:cNvPr id="20" name="object 20"/>
            <p:cNvGrpSpPr/>
            <p:nvPr/>
          </p:nvGrpSpPr>
          <p:grpSpPr>
            <a:xfrm>
              <a:off x="6248399" y="3848099"/>
              <a:ext cx="5562600" cy="1123950"/>
              <a:chOff x="6248399" y="3848099"/>
              <a:chExt cx="5562600" cy="1123950"/>
            </a:xfrm>
          </p:grpSpPr>
          <p:sp>
            <p:nvSpPr>
              <p:cNvPr id="21" name="object 21"/>
              <p:cNvSpPr/>
              <p:nvPr/>
            </p:nvSpPr>
            <p:spPr>
              <a:xfrm>
                <a:off x="6272212" y="3848099"/>
                <a:ext cx="5539105" cy="1123950"/>
              </a:xfrm>
              <a:custGeom>
                <a:avLst/>
                <a:gdLst/>
                <a:ahLst/>
                <a:cxnLst/>
                <a:rect l="l" t="t" r="r" b="b"/>
                <a:pathLst>
                  <a:path w="5539105" h="1123950">
                    <a:moveTo>
                      <a:pt x="5497476" y="1123949"/>
                    </a:moveTo>
                    <a:lnTo>
                      <a:pt x="0" y="1123949"/>
                    </a:lnTo>
                    <a:lnTo>
                      <a:pt x="0" y="0"/>
                    </a:lnTo>
                    <a:lnTo>
                      <a:pt x="5497476" y="0"/>
                    </a:lnTo>
                    <a:lnTo>
                      <a:pt x="5503551" y="1208"/>
                    </a:lnTo>
                    <a:lnTo>
                      <a:pt x="5537577" y="35234"/>
                    </a:lnTo>
                    <a:lnTo>
                      <a:pt x="5538787" y="41309"/>
                    </a:lnTo>
                    <a:lnTo>
                      <a:pt x="5538787" y="1082640"/>
                    </a:lnTo>
                    <a:lnTo>
                      <a:pt x="5515221" y="1117907"/>
                    </a:lnTo>
                    <a:lnTo>
                      <a:pt x="5497476" y="1123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6248399" y="3848099"/>
                <a:ext cx="47625" cy="1123950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123950">
                    <a:moveTo>
                      <a:pt x="47624" y="1123949"/>
                    </a:moveTo>
                    <a:lnTo>
                      <a:pt x="0" y="1123949"/>
                    </a:lnTo>
                    <a:lnTo>
                      <a:pt x="0" y="0"/>
                    </a:lnTo>
                    <a:lnTo>
                      <a:pt x="47624" y="0"/>
                    </a:lnTo>
                    <a:lnTo>
                      <a:pt x="47624" y="112394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" name="object 23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38899" y="3990974"/>
                <a:ext cx="257174" cy="304799"/>
              </a:xfrm>
              <a:prstGeom prst="rect">
                <a:avLst/>
              </a:prstGeom>
            </p:spPr>
          </p:pic>
        </p:grpSp>
        <p:sp>
          <p:nvSpPr>
            <p:cNvPr id="25" name="object 25"/>
            <p:cNvSpPr txBox="1"/>
            <p:nvPr/>
          </p:nvSpPr>
          <p:spPr>
            <a:xfrm>
              <a:off x="6426199" y="1701800"/>
              <a:ext cx="5162550" cy="787853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328343">
                <a:spcBef>
                  <a:spcPts val="93"/>
                </a:spcBef>
              </a:pPr>
              <a:r>
                <a:rPr b="1" spc="134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Transformar</a:t>
              </a:r>
              <a:r>
                <a:rPr b="1" spc="65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b="1" spc="19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  <a:r>
                <a:rPr b="1" spc="6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b="1" spc="19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r>
                <a:rPr b="1" spc="6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b="1" spc="162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748" marR="4699">
                <a:lnSpc>
                  <a:spcPct val="125000"/>
                </a:lnSpc>
                <a:spcBef>
                  <a:spcPts val="638"/>
                </a:spcBef>
              </a:pPr>
              <a:r>
                <a:rPr spc="6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Converter</a:t>
              </a:r>
              <a:r>
                <a:rPr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97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  <a:r>
                <a:rPr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6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brutos</a:t>
              </a:r>
              <a:r>
                <a:rPr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11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r>
                <a:rPr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6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informações</a:t>
              </a:r>
              <a:r>
                <a:rPr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valiosas</a:t>
              </a:r>
              <a:r>
                <a:rPr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acionáveis</a:t>
              </a:r>
              <a:r>
                <a:rPr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5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spc="1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negócio.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426199" y="2968625"/>
              <a:ext cx="5149850" cy="746920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301911">
                <a:spcBef>
                  <a:spcPts val="93"/>
                </a:spcBef>
              </a:pPr>
              <a:r>
                <a:rPr b="1" spc="125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Pipeline</a:t>
              </a:r>
              <a:r>
                <a:rPr b="1" spc="65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b="1" spc="157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r>
                <a:rPr b="1" spc="6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b="1" spc="19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  <a:r>
                <a:rPr b="1" spc="6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b="1" spc="143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Completo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748">
                <a:spcBef>
                  <a:spcPts val="971"/>
                </a:spcBef>
              </a:pPr>
              <a:r>
                <a:rPr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Estabelecer</a:t>
              </a:r>
              <a:r>
                <a:rPr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12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um</a:t>
              </a:r>
              <a:r>
                <a:rPr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fluxo</a:t>
              </a:r>
              <a:r>
                <a:rPr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r>
                <a:rPr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97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  <a:r>
                <a:rPr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completo</a:t>
              </a:r>
              <a:r>
                <a:rPr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</a:t>
              </a:r>
              <a:r>
                <a:rPr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</a:t>
              </a:r>
              <a:r>
                <a:rPr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</a:t>
              </a:r>
              <a:r>
                <a:rPr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BigQuery.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426199" y="4006850"/>
              <a:ext cx="4867910" cy="1054170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354775">
                <a:spcBef>
                  <a:spcPts val="93"/>
                </a:spcBef>
              </a:pPr>
              <a:r>
                <a:rPr b="1" spc="157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Análises</a:t>
              </a:r>
              <a:r>
                <a:rPr b="1" spc="6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b="1" spc="19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r>
                <a:rPr b="1" spc="6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b="1" spc="125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Tempo</a:t>
              </a:r>
              <a:r>
                <a:rPr b="1" spc="6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b="1" spc="134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748" marR="4699">
                <a:lnSpc>
                  <a:spcPct val="125000"/>
                </a:lnSpc>
                <a:spcBef>
                  <a:spcPts val="638"/>
                </a:spcBef>
              </a:pPr>
              <a:r>
                <a:rPr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Permitir</a:t>
              </a:r>
              <a:r>
                <a:rPr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análises</a:t>
              </a:r>
              <a:r>
                <a:rPr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complexas</a:t>
              </a:r>
              <a:r>
                <a:rPr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11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r>
                <a:rPr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tempo</a:t>
              </a:r>
              <a:r>
                <a:rPr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real,</a:t>
              </a:r>
              <a:r>
                <a:rPr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fundamentais</a:t>
              </a:r>
              <a:r>
                <a:rPr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5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tomada</a:t>
              </a:r>
              <a:r>
                <a:rPr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r>
                <a:rPr spc="37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decisões</a:t>
              </a:r>
              <a:r>
                <a:rPr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estratégicas.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object 28"/>
          <p:cNvSpPr/>
          <p:nvPr/>
        </p:nvSpPr>
        <p:spPr>
          <a:xfrm>
            <a:off x="0" y="8096964"/>
            <a:ext cx="11277600" cy="361236"/>
          </a:xfrm>
          <a:custGeom>
            <a:avLst/>
            <a:gdLst/>
            <a:ahLst/>
            <a:cxnLst/>
            <a:rect l="l" t="t" r="r" b="b"/>
            <a:pathLst>
              <a:path w="12192000" h="390525">
                <a:moveTo>
                  <a:pt x="12191999" y="390524"/>
                </a:moveTo>
                <a:lnTo>
                  <a:pt x="0" y="390524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90524"/>
                </a:lnTo>
                <a:close/>
              </a:path>
            </a:pathLst>
          </a:custGeom>
          <a:solidFill>
            <a:srgbClr val="4FC778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70421"/>
            <a:ext cx="9668193" cy="332143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pc="217" dirty="0">
                <a:latin typeface="Montaser Arabic" panose="020B0604020202020204" charset="-78"/>
                <a:cs typeface="Montaser Arabic" panose="020B0604020202020204" charset="-78"/>
              </a:rPr>
              <a:t>PROBLEMA:</a:t>
            </a:r>
            <a:r>
              <a:rPr lang="pt-BR" spc="111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208" dirty="0">
                <a:latin typeface="Montaser Arabic" panose="020B0604020202020204" charset="-78"/>
                <a:cs typeface="Montaser Arabic" panose="020B0604020202020204" charset="-78"/>
              </a:rPr>
              <a:t>LIMITAÇÕES</a:t>
            </a:r>
            <a:r>
              <a:rPr lang="pt-BR" spc="116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301" dirty="0">
                <a:latin typeface="Montaser Arabic" panose="020B0604020202020204" charset="-78"/>
                <a:cs typeface="Montaser Arabic" panose="020B0604020202020204" charset="-78"/>
              </a:rPr>
              <a:t>DAS</a:t>
            </a:r>
            <a:r>
              <a:rPr lang="pt-BR" spc="111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208" dirty="0">
                <a:latin typeface="Montaser Arabic" panose="020B0604020202020204" charset="-78"/>
                <a:cs typeface="Montaser Arabic" panose="020B0604020202020204" charset="-78"/>
              </a:rPr>
              <a:t>PLANILHAS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1236" y="1251108"/>
            <a:ext cx="5650548" cy="353495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2220" spc="167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Limitações</a:t>
            </a:r>
            <a:r>
              <a:rPr sz="2220" spc="79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20" spc="240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</a:t>
            </a:r>
            <a:r>
              <a:rPr sz="2220" spc="79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20" spc="176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Planilhas</a:t>
            </a:r>
            <a:r>
              <a:rPr sz="2220" spc="79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20" spc="130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endParaRPr sz="22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FBED1F4-10B6-B4EE-DB75-5C356C51BDEB}"/>
              </a:ext>
            </a:extLst>
          </p:cNvPr>
          <p:cNvGrpSpPr/>
          <p:nvPr/>
        </p:nvGrpSpPr>
        <p:grpSpPr>
          <a:xfrm>
            <a:off x="361236" y="1674019"/>
            <a:ext cx="7198417" cy="5023023"/>
            <a:chOff x="380999" y="1466850"/>
            <a:chExt cx="6800850" cy="4016189"/>
          </a:xfrm>
        </p:grpSpPr>
        <p:grpSp>
          <p:nvGrpSpPr>
            <p:cNvPr id="4" name="object 4"/>
            <p:cNvGrpSpPr/>
            <p:nvPr/>
          </p:nvGrpSpPr>
          <p:grpSpPr>
            <a:xfrm>
              <a:off x="380999" y="1466850"/>
              <a:ext cx="3324225" cy="1304922"/>
              <a:chOff x="380999" y="1466850"/>
              <a:chExt cx="3324225" cy="1304922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380999" y="1466850"/>
                <a:ext cx="3324225" cy="1304922"/>
              </a:xfrm>
              <a:custGeom>
                <a:avLst/>
                <a:gdLst/>
                <a:ahLst/>
                <a:cxnLst/>
                <a:rect l="l" t="t" r="r" b="b"/>
                <a:pathLst>
                  <a:path w="3324225" h="1104900">
                    <a:moveTo>
                      <a:pt x="3253027" y="1104899"/>
                    </a:moveTo>
                    <a:lnTo>
                      <a:pt x="71196" y="1104899"/>
                    </a:lnTo>
                    <a:lnTo>
                      <a:pt x="66241" y="1104411"/>
                    </a:lnTo>
                    <a:lnTo>
                      <a:pt x="29705" y="1089277"/>
                    </a:lnTo>
                    <a:lnTo>
                      <a:pt x="3885" y="1053237"/>
                    </a:lnTo>
                    <a:lnTo>
                      <a:pt x="0" y="1033703"/>
                    </a:lnTo>
                    <a:lnTo>
                      <a:pt x="0" y="102869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3253027" y="0"/>
                    </a:lnTo>
                    <a:lnTo>
                      <a:pt x="3294519" y="15621"/>
                    </a:lnTo>
                    <a:lnTo>
                      <a:pt x="3320338" y="51661"/>
                    </a:lnTo>
                    <a:lnTo>
                      <a:pt x="3324224" y="71196"/>
                    </a:lnTo>
                    <a:lnTo>
                      <a:pt x="3324224" y="1033703"/>
                    </a:lnTo>
                    <a:lnTo>
                      <a:pt x="3308602" y="1075194"/>
                    </a:lnTo>
                    <a:lnTo>
                      <a:pt x="3272562" y="1101013"/>
                    </a:lnTo>
                    <a:lnTo>
                      <a:pt x="3257983" y="1104411"/>
                    </a:lnTo>
                    <a:lnTo>
                      <a:pt x="3253027" y="11048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533399" y="1619249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6" y="476249"/>
                    </a:lnTo>
                    <a:lnTo>
                      <a:pt x="222546" y="475867"/>
                    </a:lnTo>
                    <a:lnTo>
                      <a:pt x="184020" y="470152"/>
                    </a:lnTo>
                    <a:lnTo>
                      <a:pt x="139793" y="455138"/>
                    </a:lnTo>
                    <a:lnTo>
                      <a:pt x="99345" y="431785"/>
                    </a:lnTo>
                    <a:lnTo>
                      <a:pt x="64230" y="400989"/>
                    </a:lnTo>
                    <a:lnTo>
                      <a:pt x="35798" y="363935"/>
                    </a:lnTo>
                    <a:lnTo>
                      <a:pt x="15141" y="322046"/>
                    </a:lnTo>
                    <a:lnTo>
                      <a:pt x="3053" y="276931"/>
                    </a:lnTo>
                    <a:lnTo>
                      <a:pt x="0" y="245923"/>
                    </a:lnTo>
                    <a:lnTo>
                      <a:pt x="0" y="230326"/>
                    </a:lnTo>
                    <a:lnTo>
                      <a:pt x="6096" y="184020"/>
                    </a:lnTo>
                    <a:lnTo>
                      <a:pt x="21110" y="139793"/>
                    </a:lnTo>
                    <a:lnTo>
                      <a:pt x="44464" y="99345"/>
                    </a:lnTo>
                    <a:lnTo>
                      <a:pt x="75259" y="64230"/>
                    </a:lnTo>
                    <a:lnTo>
                      <a:pt x="112314" y="35798"/>
                    </a:lnTo>
                    <a:lnTo>
                      <a:pt x="154203" y="15141"/>
                    </a:lnTo>
                    <a:lnTo>
                      <a:pt x="199318" y="3054"/>
                    </a:lnTo>
                    <a:lnTo>
                      <a:pt x="230326" y="0"/>
                    </a:lnTo>
                    <a:lnTo>
                      <a:pt x="245923" y="0"/>
                    </a:lnTo>
                    <a:lnTo>
                      <a:pt x="292229" y="6097"/>
                    </a:lnTo>
                    <a:lnTo>
                      <a:pt x="336456" y="21110"/>
                    </a:lnTo>
                    <a:lnTo>
                      <a:pt x="376904" y="44464"/>
                    </a:lnTo>
                    <a:lnTo>
                      <a:pt x="412019" y="75259"/>
                    </a:lnTo>
                    <a:lnTo>
                      <a:pt x="440451" y="112314"/>
                    </a:lnTo>
                    <a:lnTo>
                      <a:pt x="461108" y="154203"/>
                    </a:lnTo>
                    <a:lnTo>
                      <a:pt x="473195" y="199318"/>
                    </a:lnTo>
                    <a:lnTo>
                      <a:pt x="476250" y="230326"/>
                    </a:lnTo>
                    <a:lnTo>
                      <a:pt x="476250" y="238124"/>
                    </a:lnTo>
                    <a:lnTo>
                      <a:pt x="476250" y="245923"/>
                    </a:lnTo>
                    <a:lnTo>
                      <a:pt x="470152" y="292229"/>
                    </a:lnTo>
                    <a:lnTo>
                      <a:pt x="455139" y="336456"/>
                    </a:lnTo>
                    <a:lnTo>
                      <a:pt x="431785" y="376904"/>
                    </a:lnTo>
                    <a:lnTo>
                      <a:pt x="400990" y="412019"/>
                    </a:lnTo>
                    <a:lnTo>
                      <a:pt x="363935" y="440451"/>
                    </a:lnTo>
                    <a:lnTo>
                      <a:pt x="322046" y="461107"/>
                    </a:lnTo>
                    <a:lnTo>
                      <a:pt x="276931" y="473195"/>
                    </a:lnTo>
                    <a:lnTo>
                      <a:pt x="253704" y="475867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F7F9F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" name="object 7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6274" y="1724024"/>
                <a:ext cx="190499" cy="266699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1149350" y="1563823"/>
              <a:ext cx="2262505" cy="1101101"/>
            </a:xfrm>
            <a:prstGeom prst="rect">
              <a:avLst/>
            </a:prstGeom>
          </p:spPr>
          <p:txBody>
            <a:bodyPr vert="horz" wrap="square" lIns="0" tIns="24669" rIns="0" bIns="0" rtlCol="0">
              <a:spAutoFit/>
            </a:bodyPr>
            <a:lstStyle/>
            <a:p>
              <a:pPr marL="11748" marR="4699">
                <a:lnSpc>
                  <a:spcPct val="121000"/>
                </a:lnSpc>
                <a:spcBef>
                  <a:spcPts val="193"/>
                </a:spcBef>
              </a:pPr>
              <a:r>
                <a:rPr sz="1480" b="1" spc="111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Escalabilidade </a:t>
              </a:r>
              <a:r>
                <a:rPr sz="1480" b="1" spc="102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Limitada 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Arquivos</a:t>
              </a:r>
              <a:r>
                <a:rPr sz="1480" spc="1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</a:t>
              </a:r>
              <a:r>
                <a:rPr sz="148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tornam</a:t>
              </a:r>
              <a:r>
                <a:rPr sz="148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pesados</a:t>
              </a:r>
              <a:r>
                <a:rPr sz="148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1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 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lentos</a:t>
              </a:r>
              <a:r>
                <a:rPr sz="148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à</a:t>
              </a:r>
              <a:r>
                <a:rPr sz="1480" spc="2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medida</a:t>
              </a:r>
              <a:r>
                <a:rPr sz="148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</a:t>
              </a:r>
              <a:r>
                <a:rPr sz="1480" spc="2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sz="148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volume</a:t>
              </a:r>
              <a:r>
                <a:rPr sz="1480" spc="2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37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sz="1480"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  <a:r>
                <a:rPr sz="148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aumenta.</a:t>
              </a:r>
              <a:endParaRPr sz="1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object 9"/>
            <p:cNvGrpSpPr/>
            <p:nvPr/>
          </p:nvGrpSpPr>
          <p:grpSpPr>
            <a:xfrm>
              <a:off x="3857624" y="1466850"/>
              <a:ext cx="3324225" cy="1256602"/>
              <a:chOff x="3857624" y="1466850"/>
              <a:chExt cx="3324225" cy="1256602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3857624" y="1466850"/>
                <a:ext cx="3324225" cy="1256602"/>
              </a:xfrm>
              <a:custGeom>
                <a:avLst/>
                <a:gdLst/>
                <a:ahLst/>
                <a:cxnLst/>
                <a:rect l="l" t="t" r="r" b="b"/>
                <a:pathLst>
                  <a:path w="3324225" h="1104900">
                    <a:moveTo>
                      <a:pt x="3253027" y="1104899"/>
                    </a:moveTo>
                    <a:lnTo>
                      <a:pt x="71196" y="1104899"/>
                    </a:lnTo>
                    <a:lnTo>
                      <a:pt x="66241" y="1104411"/>
                    </a:lnTo>
                    <a:lnTo>
                      <a:pt x="29704" y="1089277"/>
                    </a:lnTo>
                    <a:lnTo>
                      <a:pt x="3885" y="1053237"/>
                    </a:lnTo>
                    <a:lnTo>
                      <a:pt x="0" y="1033703"/>
                    </a:lnTo>
                    <a:lnTo>
                      <a:pt x="0" y="102869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3253027" y="0"/>
                    </a:lnTo>
                    <a:lnTo>
                      <a:pt x="3294518" y="15621"/>
                    </a:lnTo>
                    <a:lnTo>
                      <a:pt x="3320338" y="51661"/>
                    </a:lnTo>
                    <a:lnTo>
                      <a:pt x="3324225" y="71196"/>
                    </a:lnTo>
                    <a:lnTo>
                      <a:pt x="3324225" y="1033703"/>
                    </a:lnTo>
                    <a:lnTo>
                      <a:pt x="3308602" y="1075194"/>
                    </a:lnTo>
                    <a:lnTo>
                      <a:pt x="3272561" y="1101013"/>
                    </a:lnTo>
                    <a:lnTo>
                      <a:pt x="3257982" y="1104411"/>
                    </a:lnTo>
                    <a:lnTo>
                      <a:pt x="3253027" y="11048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4010024" y="1619249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6" y="476249"/>
                    </a:lnTo>
                    <a:lnTo>
                      <a:pt x="222545" y="475867"/>
                    </a:lnTo>
                    <a:lnTo>
                      <a:pt x="184019" y="470152"/>
                    </a:lnTo>
                    <a:lnTo>
                      <a:pt x="139792" y="455138"/>
                    </a:lnTo>
                    <a:lnTo>
                      <a:pt x="99344" y="431785"/>
                    </a:lnTo>
                    <a:lnTo>
                      <a:pt x="64230" y="400989"/>
                    </a:lnTo>
                    <a:lnTo>
                      <a:pt x="35798" y="363935"/>
                    </a:lnTo>
                    <a:lnTo>
                      <a:pt x="15141" y="322046"/>
                    </a:lnTo>
                    <a:lnTo>
                      <a:pt x="3053" y="276931"/>
                    </a:lnTo>
                    <a:lnTo>
                      <a:pt x="0" y="245923"/>
                    </a:lnTo>
                    <a:lnTo>
                      <a:pt x="0" y="230326"/>
                    </a:lnTo>
                    <a:lnTo>
                      <a:pt x="6096" y="184020"/>
                    </a:lnTo>
                    <a:lnTo>
                      <a:pt x="21110" y="139793"/>
                    </a:lnTo>
                    <a:lnTo>
                      <a:pt x="44463" y="99345"/>
                    </a:lnTo>
                    <a:lnTo>
                      <a:pt x="75259" y="64230"/>
                    </a:lnTo>
                    <a:lnTo>
                      <a:pt x="112314" y="35798"/>
                    </a:lnTo>
                    <a:lnTo>
                      <a:pt x="154203" y="15141"/>
                    </a:lnTo>
                    <a:lnTo>
                      <a:pt x="199317" y="3054"/>
                    </a:lnTo>
                    <a:lnTo>
                      <a:pt x="230326" y="0"/>
                    </a:lnTo>
                    <a:lnTo>
                      <a:pt x="245923" y="0"/>
                    </a:lnTo>
                    <a:lnTo>
                      <a:pt x="292229" y="6097"/>
                    </a:lnTo>
                    <a:lnTo>
                      <a:pt x="336456" y="21110"/>
                    </a:lnTo>
                    <a:lnTo>
                      <a:pt x="376904" y="44464"/>
                    </a:lnTo>
                    <a:lnTo>
                      <a:pt x="412019" y="75259"/>
                    </a:lnTo>
                    <a:lnTo>
                      <a:pt x="440451" y="112314"/>
                    </a:lnTo>
                    <a:lnTo>
                      <a:pt x="461108" y="154203"/>
                    </a:lnTo>
                    <a:lnTo>
                      <a:pt x="473195" y="199318"/>
                    </a:lnTo>
                    <a:lnTo>
                      <a:pt x="476249" y="230326"/>
                    </a:lnTo>
                    <a:lnTo>
                      <a:pt x="476249" y="238124"/>
                    </a:lnTo>
                    <a:lnTo>
                      <a:pt x="476249" y="245923"/>
                    </a:lnTo>
                    <a:lnTo>
                      <a:pt x="470152" y="292229"/>
                    </a:lnTo>
                    <a:lnTo>
                      <a:pt x="455138" y="336456"/>
                    </a:lnTo>
                    <a:lnTo>
                      <a:pt x="431785" y="376904"/>
                    </a:lnTo>
                    <a:lnTo>
                      <a:pt x="400989" y="412019"/>
                    </a:lnTo>
                    <a:lnTo>
                      <a:pt x="363935" y="440451"/>
                    </a:lnTo>
                    <a:lnTo>
                      <a:pt x="322046" y="461107"/>
                    </a:lnTo>
                    <a:lnTo>
                      <a:pt x="276931" y="473195"/>
                    </a:lnTo>
                    <a:lnTo>
                      <a:pt x="253703" y="475867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F7F9F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2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52899" y="1724024"/>
                <a:ext cx="190499" cy="266699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4624040" y="1563823"/>
              <a:ext cx="2336800" cy="1108189"/>
            </a:xfrm>
            <a:prstGeom prst="rect">
              <a:avLst/>
            </a:prstGeom>
          </p:spPr>
          <p:txBody>
            <a:bodyPr vert="horz" wrap="square" lIns="0" tIns="22908" rIns="0" bIns="0" rtlCol="0">
              <a:spAutoFit/>
            </a:bodyPr>
            <a:lstStyle/>
            <a:p>
              <a:pPr marL="11748" marR="4699">
                <a:lnSpc>
                  <a:spcPct val="122000"/>
                </a:lnSpc>
                <a:spcBef>
                  <a:spcPts val="180"/>
                </a:spcBef>
              </a:pPr>
              <a:r>
                <a:rPr sz="1480" b="1" spc="120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Integridade</a:t>
              </a:r>
              <a:r>
                <a:rPr sz="1480" b="1" spc="88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105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Questionável 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Duplicatas,</a:t>
              </a:r>
              <a:r>
                <a:rPr sz="1480" spc="2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erros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inconsistências </a:t>
              </a:r>
              <a:r>
                <a:rPr sz="1480" spc="8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são</a:t>
              </a:r>
              <a:r>
                <a:rPr sz="1480"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comuns</a:t>
              </a:r>
              <a:r>
                <a:rPr sz="1480"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sz="1480"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difíceis</a:t>
              </a:r>
              <a:r>
                <a:rPr sz="1480"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r>
                <a:rPr sz="1480"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-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detectar.</a:t>
              </a:r>
              <a:endParaRPr sz="1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object 14"/>
            <p:cNvGrpSpPr/>
            <p:nvPr/>
          </p:nvGrpSpPr>
          <p:grpSpPr>
            <a:xfrm>
              <a:off x="380999" y="2876549"/>
              <a:ext cx="3324225" cy="1528258"/>
              <a:chOff x="380999" y="2876549"/>
              <a:chExt cx="3324225" cy="1528258"/>
            </a:xfrm>
          </p:grpSpPr>
          <p:sp>
            <p:nvSpPr>
              <p:cNvPr id="15" name="object 15"/>
              <p:cNvSpPr/>
              <p:nvPr/>
            </p:nvSpPr>
            <p:spPr>
              <a:xfrm>
                <a:off x="380999" y="2876549"/>
                <a:ext cx="3324225" cy="1528258"/>
              </a:xfrm>
              <a:custGeom>
                <a:avLst/>
                <a:gdLst/>
                <a:ahLst/>
                <a:cxnLst/>
                <a:rect l="l" t="t" r="r" b="b"/>
                <a:pathLst>
                  <a:path w="3324225" h="1333500">
                    <a:moveTo>
                      <a:pt x="3253027" y="1333499"/>
                    </a:moveTo>
                    <a:lnTo>
                      <a:pt x="71196" y="1333499"/>
                    </a:lnTo>
                    <a:lnTo>
                      <a:pt x="66241" y="1333011"/>
                    </a:lnTo>
                    <a:lnTo>
                      <a:pt x="29705" y="1317877"/>
                    </a:lnTo>
                    <a:lnTo>
                      <a:pt x="3885" y="1281837"/>
                    </a:lnTo>
                    <a:lnTo>
                      <a:pt x="0" y="1262303"/>
                    </a:lnTo>
                    <a:lnTo>
                      <a:pt x="0" y="125729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3253027" y="0"/>
                    </a:lnTo>
                    <a:lnTo>
                      <a:pt x="3294519" y="15621"/>
                    </a:lnTo>
                    <a:lnTo>
                      <a:pt x="3320338" y="51661"/>
                    </a:lnTo>
                    <a:lnTo>
                      <a:pt x="3324224" y="71196"/>
                    </a:lnTo>
                    <a:lnTo>
                      <a:pt x="3324224" y="1262303"/>
                    </a:lnTo>
                    <a:lnTo>
                      <a:pt x="3308602" y="1303794"/>
                    </a:lnTo>
                    <a:lnTo>
                      <a:pt x="3272562" y="1329613"/>
                    </a:lnTo>
                    <a:lnTo>
                      <a:pt x="3257983" y="1333011"/>
                    </a:lnTo>
                    <a:lnTo>
                      <a:pt x="3253027" y="13334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533399" y="3028950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6" y="476249"/>
                    </a:lnTo>
                    <a:lnTo>
                      <a:pt x="222546" y="475867"/>
                    </a:lnTo>
                    <a:lnTo>
                      <a:pt x="184020" y="470152"/>
                    </a:lnTo>
                    <a:lnTo>
                      <a:pt x="139793" y="455139"/>
                    </a:lnTo>
                    <a:lnTo>
                      <a:pt x="99345" y="431785"/>
                    </a:lnTo>
                    <a:lnTo>
                      <a:pt x="64230" y="400989"/>
                    </a:lnTo>
                    <a:lnTo>
                      <a:pt x="35798" y="363935"/>
                    </a:lnTo>
                    <a:lnTo>
                      <a:pt x="15141" y="322045"/>
                    </a:lnTo>
                    <a:lnTo>
                      <a:pt x="3053" y="276931"/>
                    </a:lnTo>
                    <a:lnTo>
                      <a:pt x="0" y="245923"/>
                    </a:lnTo>
                    <a:lnTo>
                      <a:pt x="0" y="230326"/>
                    </a:lnTo>
                    <a:lnTo>
                      <a:pt x="6096" y="184019"/>
                    </a:lnTo>
                    <a:lnTo>
                      <a:pt x="21110" y="139792"/>
                    </a:lnTo>
                    <a:lnTo>
                      <a:pt x="44464" y="99345"/>
                    </a:lnTo>
                    <a:lnTo>
                      <a:pt x="75259" y="64230"/>
                    </a:lnTo>
                    <a:lnTo>
                      <a:pt x="112314" y="35798"/>
                    </a:lnTo>
                    <a:lnTo>
                      <a:pt x="154203" y="15141"/>
                    </a:lnTo>
                    <a:lnTo>
                      <a:pt x="199318" y="3054"/>
                    </a:lnTo>
                    <a:lnTo>
                      <a:pt x="230326" y="0"/>
                    </a:lnTo>
                    <a:lnTo>
                      <a:pt x="245923" y="0"/>
                    </a:lnTo>
                    <a:lnTo>
                      <a:pt x="292229" y="6097"/>
                    </a:lnTo>
                    <a:lnTo>
                      <a:pt x="336456" y="21110"/>
                    </a:lnTo>
                    <a:lnTo>
                      <a:pt x="376904" y="44463"/>
                    </a:lnTo>
                    <a:lnTo>
                      <a:pt x="412019" y="75259"/>
                    </a:lnTo>
                    <a:lnTo>
                      <a:pt x="440451" y="112314"/>
                    </a:lnTo>
                    <a:lnTo>
                      <a:pt x="461108" y="154203"/>
                    </a:lnTo>
                    <a:lnTo>
                      <a:pt x="473195" y="199318"/>
                    </a:lnTo>
                    <a:lnTo>
                      <a:pt x="476250" y="230326"/>
                    </a:lnTo>
                    <a:lnTo>
                      <a:pt x="476250" y="238124"/>
                    </a:lnTo>
                    <a:lnTo>
                      <a:pt x="476250" y="245923"/>
                    </a:lnTo>
                    <a:lnTo>
                      <a:pt x="470152" y="292229"/>
                    </a:lnTo>
                    <a:lnTo>
                      <a:pt x="455139" y="336456"/>
                    </a:lnTo>
                    <a:lnTo>
                      <a:pt x="431785" y="376904"/>
                    </a:lnTo>
                    <a:lnTo>
                      <a:pt x="400990" y="412019"/>
                    </a:lnTo>
                    <a:lnTo>
                      <a:pt x="363935" y="440451"/>
                    </a:lnTo>
                    <a:lnTo>
                      <a:pt x="322046" y="461107"/>
                    </a:lnTo>
                    <a:lnTo>
                      <a:pt x="276931" y="473195"/>
                    </a:lnTo>
                    <a:lnTo>
                      <a:pt x="253704" y="475867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F7F9F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" name="object 17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6274" y="3133724"/>
                <a:ext cx="190499" cy="266699"/>
              </a:xfrm>
              <a:prstGeom prst="rect">
                <a:avLst/>
              </a:prstGeom>
            </p:spPr>
          </p:pic>
        </p:grpSp>
        <p:sp>
          <p:nvSpPr>
            <p:cNvPr id="18" name="object 18"/>
            <p:cNvSpPr txBox="1"/>
            <p:nvPr/>
          </p:nvSpPr>
          <p:spPr>
            <a:xfrm>
              <a:off x="1149350" y="2980054"/>
              <a:ext cx="2405380" cy="1333113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 marR="515128">
                <a:lnSpc>
                  <a:spcPct val="125000"/>
                </a:lnSpc>
                <a:spcBef>
                  <a:spcPts val="93"/>
                </a:spcBef>
              </a:pPr>
              <a:r>
                <a:rPr sz="1480" b="1" spc="130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Consultas</a:t>
              </a:r>
              <a:r>
                <a:rPr sz="1480" b="1" spc="65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125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Complexas </a:t>
              </a:r>
              <a:r>
                <a:rPr sz="1480" b="1" spc="120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Impossíveis</a:t>
              </a:r>
              <a:endParaRPr sz="148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748" marR="4699">
                <a:lnSpc>
                  <a:spcPct val="119000"/>
                </a:lnSpc>
                <a:spcBef>
                  <a:spcPts val="111"/>
                </a:spcBef>
              </a:pPr>
              <a:r>
                <a:rPr sz="148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Difícil</a:t>
              </a:r>
              <a:r>
                <a:rPr sz="1480" spc="12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realizar</a:t>
              </a:r>
              <a:r>
                <a:rPr sz="1480" spc="12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análises</a:t>
              </a:r>
              <a:r>
                <a:rPr sz="1480" spc="12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avançadas</a:t>
              </a:r>
              <a:r>
                <a:rPr sz="1480" spc="12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1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 </a:t>
              </a:r>
              <a:r>
                <a:rPr sz="1480" spc="6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complexas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fórmulas.</a:t>
              </a:r>
              <a:endParaRPr sz="148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object 19"/>
            <p:cNvGrpSpPr/>
            <p:nvPr/>
          </p:nvGrpSpPr>
          <p:grpSpPr>
            <a:xfrm>
              <a:off x="3857624" y="2876549"/>
              <a:ext cx="3324225" cy="1483595"/>
              <a:chOff x="3857624" y="2876549"/>
              <a:chExt cx="3324225" cy="1483595"/>
            </a:xfrm>
          </p:grpSpPr>
          <p:sp>
            <p:nvSpPr>
              <p:cNvPr id="20" name="object 20"/>
              <p:cNvSpPr/>
              <p:nvPr/>
            </p:nvSpPr>
            <p:spPr>
              <a:xfrm>
                <a:off x="3857624" y="2876549"/>
                <a:ext cx="3324225" cy="1483595"/>
              </a:xfrm>
              <a:custGeom>
                <a:avLst/>
                <a:gdLst/>
                <a:ahLst/>
                <a:cxnLst/>
                <a:rect l="l" t="t" r="r" b="b"/>
                <a:pathLst>
                  <a:path w="3324225" h="1333500">
                    <a:moveTo>
                      <a:pt x="3253027" y="1333499"/>
                    </a:moveTo>
                    <a:lnTo>
                      <a:pt x="71196" y="1333499"/>
                    </a:lnTo>
                    <a:lnTo>
                      <a:pt x="66241" y="1333011"/>
                    </a:lnTo>
                    <a:lnTo>
                      <a:pt x="29704" y="1317877"/>
                    </a:lnTo>
                    <a:lnTo>
                      <a:pt x="3885" y="1281837"/>
                    </a:lnTo>
                    <a:lnTo>
                      <a:pt x="0" y="1262303"/>
                    </a:lnTo>
                    <a:lnTo>
                      <a:pt x="0" y="125729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3253027" y="0"/>
                    </a:lnTo>
                    <a:lnTo>
                      <a:pt x="3294518" y="15621"/>
                    </a:lnTo>
                    <a:lnTo>
                      <a:pt x="3320338" y="51661"/>
                    </a:lnTo>
                    <a:lnTo>
                      <a:pt x="3324225" y="71196"/>
                    </a:lnTo>
                    <a:lnTo>
                      <a:pt x="3324225" y="1262303"/>
                    </a:lnTo>
                    <a:lnTo>
                      <a:pt x="3308602" y="1303794"/>
                    </a:lnTo>
                    <a:lnTo>
                      <a:pt x="3272561" y="1329613"/>
                    </a:lnTo>
                    <a:lnTo>
                      <a:pt x="3257982" y="1333011"/>
                    </a:lnTo>
                    <a:lnTo>
                      <a:pt x="3253027" y="13334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4010024" y="3028950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6" y="476249"/>
                    </a:lnTo>
                    <a:lnTo>
                      <a:pt x="222545" y="475867"/>
                    </a:lnTo>
                    <a:lnTo>
                      <a:pt x="184019" y="470152"/>
                    </a:lnTo>
                    <a:lnTo>
                      <a:pt x="139792" y="455139"/>
                    </a:lnTo>
                    <a:lnTo>
                      <a:pt x="99344" y="431785"/>
                    </a:lnTo>
                    <a:lnTo>
                      <a:pt x="64230" y="400989"/>
                    </a:lnTo>
                    <a:lnTo>
                      <a:pt x="35798" y="363935"/>
                    </a:lnTo>
                    <a:lnTo>
                      <a:pt x="15141" y="322045"/>
                    </a:lnTo>
                    <a:lnTo>
                      <a:pt x="3053" y="276931"/>
                    </a:lnTo>
                    <a:lnTo>
                      <a:pt x="0" y="245923"/>
                    </a:lnTo>
                    <a:lnTo>
                      <a:pt x="0" y="230326"/>
                    </a:lnTo>
                    <a:lnTo>
                      <a:pt x="6096" y="184019"/>
                    </a:lnTo>
                    <a:lnTo>
                      <a:pt x="21110" y="139792"/>
                    </a:lnTo>
                    <a:lnTo>
                      <a:pt x="44463" y="99345"/>
                    </a:lnTo>
                    <a:lnTo>
                      <a:pt x="75259" y="64230"/>
                    </a:lnTo>
                    <a:lnTo>
                      <a:pt x="112314" y="35798"/>
                    </a:lnTo>
                    <a:lnTo>
                      <a:pt x="154203" y="15141"/>
                    </a:lnTo>
                    <a:lnTo>
                      <a:pt x="199317" y="3054"/>
                    </a:lnTo>
                    <a:lnTo>
                      <a:pt x="230326" y="0"/>
                    </a:lnTo>
                    <a:lnTo>
                      <a:pt x="245923" y="0"/>
                    </a:lnTo>
                    <a:lnTo>
                      <a:pt x="292229" y="6097"/>
                    </a:lnTo>
                    <a:lnTo>
                      <a:pt x="336456" y="21110"/>
                    </a:lnTo>
                    <a:lnTo>
                      <a:pt x="376904" y="44463"/>
                    </a:lnTo>
                    <a:lnTo>
                      <a:pt x="412019" y="75259"/>
                    </a:lnTo>
                    <a:lnTo>
                      <a:pt x="440451" y="112314"/>
                    </a:lnTo>
                    <a:lnTo>
                      <a:pt x="461108" y="154203"/>
                    </a:lnTo>
                    <a:lnTo>
                      <a:pt x="473195" y="199318"/>
                    </a:lnTo>
                    <a:lnTo>
                      <a:pt x="476249" y="230326"/>
                    </a:lnTo>
                    <a:lnTo>
                      <a:pt x="476249" y="238124"/>
                    </a:lnTo>
                    <a:lnTo>
                      <a:pt x="476249" y="245923"/>
                    </a:lnTo>
                    <a:lnTo>
                      <a:pt x="470152" y="292229"/>
                    </a:lnTo>
                    <a:lnTo>
                      <a:pt x="455138" y="336456"/>
                    </a:lnTo>
                    <a:lnTo>
                      <a:pt x="431785" y="376904"/>
                    </a:lnTo>
                    <a:lnTo>
                      <a:pt x="400989" y="412019"/>
                    </a:lnTo>
                    <a:lnTo>
                      <a:pt x="363935" y="440451"/>
                    </a:lnTo>
                    <a:lnTo>
                      <a:pt x="322046" y="461107"/>
                    </a:lnTo>
                    <a:lnTo>
                      <a:pt x="276931" y="473195"/>
                    </a:lnTo>
                    <a:lnTo>
                      <a:pt x="253703" y="475867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F7F9F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2" name="object 22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52899" y="3133724"/>
                <a:ext cx="190499" cy="266699"/>
              </a:xfrm>
              <a:prstGeom prst="rect">
                <a:avLst/>
              </a:prstGeom>
            </p:spPr>
          </p:pic>
        </p:grpSp>
        <p:sp>
          <p:nvSpPr>
            <p:cNvPr id="23" name="object 23"/>
            <p:cNvSpPr txBox="1"/>
            <p:nvPr/>
          </p:nvSpPr>
          <p:spPr>
            <a:xfrm>
              <a:off x="4624040" y="2980054"/>
              <a:ext cx="2329180" cy="1105485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 marR="64024">
                <a:lnSpc>
                  <a:spcPct val="125000"/>
                </a:lnSpc>
                <a:spcBef>
                  <a:spcPts val="93"/>
                </a:spcBef>
              </a:pPr>
              <a:r>
                <a:rPr sz="1480" b="1" spc="148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Respostas</a:t>
              </a:r>
              <a:r>
                <a:rPr sz="1480" b="1" spc="65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148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r>
                <a:rPr sz="1480" b="1" spc="69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97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Tempo</a:t>
              </a:r>
              <a:r>
                <a:rPr sz="1480" b="1" spc="69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102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 Inviáveis</a:t>
              </a:r>
              <a:endParaRPr sz="148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748" marR="4699">
                <a:lnSpc>
                  <a:spcPct val="119000"/>
                </a:lnSpc>
                <a:spcBef>
                  <a:spcPts val="111"/>
                </a:spcBef>
              </a:pPr>
              <a:r>
                <a:rPr sz="148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Demora</a:t>
              </a:r>
              <a:r>
                <a:rPr sz="1480" spc="11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significativa</a:t>
              </a:r>
              <a:r>
                <a:rPr sz="1480" spc="11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processar</a:t>
              </a:r>
              <a:r>
                <a:rPr sz="1480" spc="97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sz="1480" spc="10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retornar</a:t>
              </a:r>
              <a:r>
                <a:rPr sz="1480" spc="10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5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resultados</a:t>
              </a:r>
              <a:r>
                <a:rPr sz="1480" spc="10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37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consultas.</a:t>
              </a:r>
              <a:endParaRPr sz="148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object 24"/>
            <p:cNvGrpSpPr/>
            <p:nvPr/>
          </p:nvGrpSpPr>
          <p:grpSpPr>
            <a:xfrm>
              <a:off x="380999" y="4514849"/>
              <a:ext cx="6800850" cy="914400"/>
              <a:chOff x="380999" y="4514849"/>
              <a:chExt cx="6800850" cy="914400"/>
            </a:xfrm>
          </p:grpSpPr>
          <p:sp>
            <p:nvSpPr>
              <p:cNvPr id="25" name="object 25"/>
              <p:cNvSpPr/>
              <p:nvPr/>
            </p:nvSpPr>
            <p:spPr>
              <a:xfrm>
                <a:off x="380999" y="4514849"/>
                <a:ext cx="680085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6800850" h="914400">
                    <a:moveTo>
                      <a:pt x="6729652" y="914399"/>
                    </a:moveTo>
                    <a:lnTo>
                      <a:pt x="71196" y="914399"/>
                    </a:lnTo>
                    <a:lnTo>
                      <a:pt x="66241" y="913911"/>
                    </a:lnTo>
                    <a:lnTo>
                      <a:pt x="29705" y="898778"/>
                    </a:lnTo>
                    <a:lnTo>
                      <a:pt x="3885" y="862737"/>
                    </a:lnTo>
                    <a:lnTo>
                      <a:pt x="0" y="843203"/>
                    </a:lnTo>
                    <a:lnTo>
                      <a:pt x="0" y="838199"/>
                    </a:lnTo>
                    <a:lnTo>
                      <a:pt x="0" y="71196"/>
                    </a:lnTo>
                    <a:lnTo>
                      <a:pt x="15621" y="29704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6729652" y="0"/>
                    </a:lnTo>
                    <a:lnTo>
                      <a:pt x="6771143" y="15621"/>
                    </a:lnTo>
                    <a:lnTo>
                      <a:pt x="6796963" y="51661"/>
                    </a:lnTo>
                    <a:lnTo>
                      <a:pt x="6800849" y="71196"/>
                    </a:lnTo>
                    <a:lnTo>
                      <a:pt x="6800849" y="843203"/>
                    </a:lnTo>
                    <a:lnTo>
                      <a:pt x="6785226" y="884694"/>
                    </a:lnTo>
                    <a:lnTo>
                      <a:pt x="6749186" y="910512"/>
                    </a:lnTo>
                    <a:lnTo>
                      <a:pt x="6734607" y="913911"/>
                    </a:lnTo>
                    <a:lnTo>
                      <a:pt x="6729652" y="9143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533399" y="4667249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6" y="476249"/>
                    </a:lnTo>
                    <a:lnTo>
                      <a:pt x="222546" y="475867"/>
                    </a:lnTo>
                    <a:lnTo>
                      <a:pt x="184020" y="470152"/>
                    </a:lnTo>
                    <a:lnTo>
                      <a:pt x="139793" y="455138"/>
                    </a:lnTo>
                    <a:lnTo>
                      <a:pt x="99345" y="431784"/>
                    </a:lnTo>
                    <a:lnTo>
                      <a:pt x="64230" y="400989"/>
                    </a:lnTo>
                    <a:lnTo>
                      <a:pt x="35798" y="363934"/>
                    </a:lnTo>
                    <a:lnTo>
                      <a:pt x="15141" y="322045"/>
                    </a:lnTo>
                    <a:lnTo>
                      <a:pt x="3053" y="276931"/>
                    </a:lnTo>
                    <a:lnTo>
                      <a:pt x="0" y="245923"/>
                    </a:lnTo>
                    <a:lnTo>
                      <a:pt x="0" y="230325"/>
                    </a:lnTo>
                    <a:lnTo>
                      <a:pt x="6096" y="184019"/>
                    </a:lnTo>
                    <a:lnTo>
                      <a:pt x="21110" y="139792"/>
                    </a:lnTo>
                    <a:lnTo>
                      <a:pt x="44464" y="99344"/>
                    </a:lnTo>
                    <a:lnTo>
                      <a:pt x="75259" y="64230"/>
                    </a:lnTo>
                    <a:lnTo>
                      <a:pt x="112314" y="35797"/>
                    </a:lnTo>
                    <a:lnTo>
                      <a:pt x="154203" y="15141"/>
                    </a:lnTo>
                    <a:lnTo>
                      <a:pt x="199318" y="3053"/>
                    </a:lnTo>
                    <a:lnTo>
                      <a:pt x="230326" y="0"/>
                    </a:lnTo>
                    <a:lnTo>
                      <a:pt x="245923" y="0"/>
                    </a:lnTo>
                    <a:lnTo>
                      <a:pt x="292229" y="6097"/>
                    </a:lnTo>
                    <a:lnTo>
                      <a:pt x="336456" y="21110"/>
                    </a:lnTo>
                    <a:lnTo>
                      <a:pt x="376904" y="44463"/>
                    </a:lnTo>
                    <a:lnTo>
                      <a:pt x="412019" y="75259"/>
                    </a:lnTo>
                    <a:lnTo>
                      <a:pt x="440451" y="112313"/>
                    </a:lnTo>
                    <a:lnTo>
                      <a:pt x="461108" y="154203"/>
                    </a:lnTo>
                    <a:lnTo>
                      <a:pt x="473195" y="199317"/>
                    </a:lnTo>
                    <a:lnTo>
                      <a:pt x="476250" y="230325"/>
                    </a:lnTo>
                    <a:lnTo>
                      <a:pt x="476250" y="238124"/>
                    </a:lnTo>
                    <a:lnTo>
                      <a:pt x="476250" y="245923"/>
                    </a:lnTo>
                    <a:lnTo>
                      <a:pt x="470152" y="292228"/>
                    </a:lnTo>
                    <a:lnTo>
                      <a:pt x="455139" y="336455"/>
                    </a:lnTo>
                    <a:lnTo>
                      <a:pt x="431785" y="376904"/>
                    </a:lnTo>
                    <a:lnTo>
                      <a:pt x="400990" y="412018"/>
                    </a:lnTo>
                    <a:lnTo>
                      <a:pt x="363935" y="440450"/>
                    </a:lnTo>
                    <a:lnTo>
                      <a:pt x="322046" y="461107"/>
                    </a:lnTo>
                    <a:lnTo>
                      <a:pt x="276931" y="473195"/>
                    </a:lnTo>
                    <a:lnTo>
                      <a:pt x="253704" y="475867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F7F9F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7" name="object 27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6749" y="4772024"/>
                <a:ext cx="219074" cy="266699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1149350" y="4611823"/>
              <a:ext cx="5426710" cy="871216"/>
            </a:xfrm>
            <a:prstGeom prst="rect">
              <a:avLst/>
            </a:prstGeom>
          </p:spPr>
          <p:txBody>
            <a:bodyPr vert="horz" wrap="square" lIns="0" tIns="59911" rIns="0" bIns="0" rtlCol="0">
              <a:spAutoFit/>
            </a:bodyPr>
            <a:lstStyle/>
            <a:p>
              <a:pPr marL="11748">
                <a:spcBef>
                  <a:spcPts val="471"/>
                </a:spcBef>
              </a:pPr>
              <a:r>
                <a:rPr sz="1480" b="1" spc="120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Relacionamentos</a:t>
              </a:r>
              <a:r>
                <a:rPr sz="1480" b="1" spc="65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102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</a:t>
              </a:r>
              <a:r>
                <a:rPr sz="1480" b="1" spc="69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162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  <a:r>
                <a:rPr sz="1480" b="1" spc="69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97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Difíceis</a:t>
              </a:r>
              <a:r>
                <a:rPr sz="1480" b="1" spc="69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125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r>
                <a:rPr sz="1480" b="1" spc="69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130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Manter</a:t>
              </a:r>
              <a:endParaRPr sz="148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748" marR="4699">
                <a:lnSpc>
                  <a:spcPct val="119000"/>
                </a:lnSpc>
                <a:spcBef>
                  <a:spcPts val="111"/>
                </a:spcBef>
              </a:pPr>
              <a:r>
                <a:rPr sz="1480" spc="8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Chaves</a:t>
              </a:r>
              <a:r>
                <a:rPr sz="1480" spc="5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primárias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 estrangeiras </a:t>
              </a:r>
              <a:r>
                <a:rPr sz="1480"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não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são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5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nativamente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5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suportadas,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dificultando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sz="148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integração</a:t>
              </a:r>
              <a:r>
                <a:rPr sz="1480"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lógica</a:t>
              </a:r>
              <a:r>
                <a:rPr sz="148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</a:t>
              </a:r>
              <a:r>
                <a:rPr sz="1480"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diferentes</a:t>
              </a:r>
              <a:r>
                <a:rPr sz="148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conjuntos</a:t>
              </a:r>
              <a:r>
                <a:rPr sz="1480"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r>
                <a:rPr sz="148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dados.</a:t>
              </a:r>
              <a:endParaRPr sz="148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object 29"/>
          <p:cNvSpPr/>
          <p:nvPr/>
        </p:nvSpPr>
        <p:spPr>
          <a:xfrm>
            <a:off x="7603568" y="1251108"/>
            <a:ext cx="352425" cy="299561"/>
          </a:xfrm>
          <a:custGeom>
            <a:avLst/>
            <a:gdLst/>
            <a:ahLst/>
            <a:cxnLst/>
            <a:rect l="l" t="t" r="r" b="b"/>
            <a:pathLst>
              <a:path w="381000" h="323850">
                <a:moveTo>
                  <a:pt x="187909" y="323849"/>
                </a:moveTo>
                <a:lnTo>
                  <a:pt x="142239" y="318995"/>
                </a:lnTo>
                <a:lnTo>
                  <a:pt x="99327" y="304731"/>
                </a:lnTo>
                <a:lnTo>
                  <a:pt x="61723" y="281910"/>
                </a:lnTo>
                <a:lnTo>
                  <a:pt x="31667" y="251885"/>
                </a:lnTo>
                <a:lnTo>
                  <a:pt x="10978" y="216466"/>
                </a:lnTo>
                <a:lnTo>
                  <a:pt x="902" y="177796"/>
                </a:lnTo>
                <a:lnTo>
                  <a:pt x="0" y="161924"/>
                </a:lnTo>
                <a:lnTo>
                  <a:pt x="225" y="153969"/>
                </a:lnTo>
                <a:lnTo>
                  <a:pt x="8088" y="114920"/>
                </a:lnTo>
                <a:lnTo>
                  <a:pt x="26725" y="78686"/>
                </a:lnTo>
                <a:lnTo>
                  <a:pt x="55036" y="47426"/>
                </a:lnTo>
                <a:lnTo>
                  <a:pt x="91312" y="23031"/>
                </a:lnTo>
                <a:lnTo>
                  <a:pt x="133360" y="6970"/>
                </a:lnTo>
                <a:lnTo>
                  <a:pt x="178677" y="194"/>
                </a:lnTo>
                <a:lnTo>
                  <a:pt x="193090" y="0"/>
                </a:lnTo>
                <a:lnTo>
                  <a:pt x="202321" y="194"/>
                </a:lnTo>
                <a:lnTo>
                  <a:pt x="247637" y="6970"/>
                </a:lnTo>
                <a:lnTo>
                  <a:pt x="289684" y="23031"/>
                </a:lnTo>
                <a:lnTo>
                  <a:pt x="325961" y="47426"/>
                </a:lnTo>
                <a:lnTo>
                  <a:pt x="354271" y="78686"/>
                </a:lnTo>
                <a:lnTo>
                  <a:pt x="372909" y="114920"/>
                </a:lnTo>
                <a:lnTo>
                  <a:pt x="380773" y="153969"/>
                </a:lnTo>
                <a:lnTo>
                  <a:pt x="380999" y="161924"/>
                </a:lnTo>
                <a:lnTo>
                  <a:pt x="380773" y="169879"/>
                </a:lnTo>
                <a:lnTo>
                  <a:pt x="372909" y="208929"/>
                </a:lnTo>
                <a:lnTo>
                  <a:pt x="354271" y="245163"/>
                </a:lnTo>
                <a:lnTo>
                  <a:pt x="325961" y="276423"/>
                </a:lnTo>
                <a:lnTo>
                  <a:pt x="289684" y="300818"/>
                </a:lnTo>
                <a:lnTo>
                  <a:pt x="247637" y="316879"/>
                </a:lnTo>
                <a:lnTo>
                  <a:pt x="202321" y="323655"/>
                </a:lnTo>
                <a:lnTo>
                  <a:pt x="187909" y="323849"/>
                </a:lnTo>
                <a:close/>
              </a:path>
            </a:pathLst>
          </a:custGeom>
          <a:solidFill>
            <a:srgbClr val="FFA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51155" y="1292225"/>
            <a:ext cx="260795" cy="204095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249" b="1" spc="199" dirty="0">
                <a:solidFill>
                  <a:srgbClr val="FFFFFF"/>
                </a:solidFill>
                <a:latin typeface="Trebuchet MS"/>
                <a:cs typeface="Trebuchet MS"/>
              </a:rPr>
              <a:t>VS</a:t>
            </a:r>
            <a:endParaRPr sz="1249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70970" y="1691639"/>
            <a:ext cx="17621" cy="3647599"/>
          </a:xfrm>
          <a:custGeom>
            <a:avLst/>
            <a:gdLst/>
            <a:ahLst/>
            <a:cxnLst/>
            <a:rect l="l" t="t" r="r" b="b"/>
            <a:pathLst>
              <a:path w="19050" h="3943350">
                <a:moveTo>
                  <a:pt x="19049" y="3943349"/>
                </a:moveTo>
                <a:lnTo>
                  <a:pt x="0" y="3943349"/>
                </a:lnTo>
                <a:lnTo>
                  <a:pt x="0" y="0"/>
                </a:lnTo>
                <a:lnTo>
                  <a:pt x="19049" y="0"/>
                </a:lnTo>
                <a:lnTo>
                  <a:pt x="19049" y="3943349"/>
                </a:lnTo>
                <a:close/>
              </a:path>
            </a:pathLst>
          </a:custGeom>
          <a:solidFill>
            <a:srgbClr val="D0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060184" y="1318307"/>
            <a:ext cx="1356851" cy="268087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665" b="1" spc="185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  <a:endParaRPr sz="166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431BC99C-1144-44AB-E7C2-F09D004EC7B3}"/>
              </a:ext>
            </a:extLst>
          </p:cNvPr>
          <p:cNvGrpSpPr/>
          <p:nvPr/>
        </p:nvGrpSpPr>
        <p:grpSpPr>
          <a:xfrm>
            <a:off x="7929675" y="1674018"/>
            <a:ext cx="3189333" cy="3570555"/>
            <a:chOff x="9648823" y="1466850"/>
            <a:chExt cx="2162175" cy="2419350"/>
          </a:xfrm>
        </p:grpSpPr>
        <p:grpSp>
          <p:nvGrpSpPr>
            <p:cNvPr id="32" name="object 32"/>
            <p:cNvGrpSpPr/>
            <p:nvPr/>
          </p:nvGrpSpPr>
          <p:grpSpPr>
            <a:xfrm>
              <a:off x="9648823" y="1466850"/>
              <a:ext cx="2162175" cy="2419350"/>
              <a:chOff x="9648823" y="1466850"/>
              <a:chExt cx="2162175" cy="2419350"/>
            </a:xfrm>
          </p:grpSpPr>
          <p:sp>
            <p:nvSpPr>
              <p:cNvPr id="33" name="object 33"/>
              <p:cNvSpPr/>
              <p:nvPr/>
            </p:nvSpPr>
            <p:spPr>
              <a:xfrm>
                <a:off x="9648823" y="1466850"/>
                <a:ext cx="2162175" cy="2419350"/>
              </a:xfrm>
              <a:custGeom>
                <a:avLst/>
                <a:gdLst/>
                <a:ahLst/>
                <a:cxnLst/>
                <a:rect l="l" t="t" r="r" b="b"/>
                <a:pathLst>
                  <a:path w="2162175" h="2419350">
                    <a:moveTo>
                      <a:pt x="2090978" y="2419349"/>
                    </a:moveTo>
                    <a:lnTo>
                      <a:pt x="71196" y="2419349"/>
                    </a:lnTo>
                    <a:lnTo>
                      <a:pt x="66240" y="2418861"/>
                    </a:lnTo>
                    <a:lnTo>
                      <a:pt x="29703" y="2403727"/>
                    </a:lnTo>
                    <a:lnTo>
                      <a:pt x="3885" y="2367687"/>
                    </a:lnTo>
                    <a:lnTo>
                      <a:pt x="0" y="2348152"/>
                    </a:lnTo>
                    <a:lnTo>
                      <a:pt x="0" y="2343149"/>
                    </a:lnTo>
                    <a:lnTo>
                      <a:pt x="0" y="71196"/>
                    </a:lnTo>
                    <a:lnTo>
                      <a:pt x="15620" y="29705"/>
                    </a:lnTo>
                    <a:lnTo>
                      <a:pt x="51660" y="3885"/>
                    </a:lnTo>
                    <a:lnTo>
                      <a:pt x="71196" y="0"/>
                    </a:lnTo>
                    <a:lnTo>
                      <a:pt x="2090978" y="0"/>
                    </a:lnTo>
                    <a:lnTo>
                      <a:pt x="2132470" y="15621"/>
                    </a:lnTo>
                    <a:lnTo>
                      <a:pt x="2158289" y="51661"/>
                    </a:lnTo>
                    <a:lnTo>
                      <a:pt x="2162175" y="71196"/>
                    </a:lnTo>
                    <a:lnTo>
                      <a:pt x="2162175" y="2348152"/>
                    </a:lnTo>
                    <a:lnTo>
                      <a:pt x="2146553" y="2389644"/>
                    </a:lnTo>
                    <a:lnTo>
                      <a:pt x="2110513" y="2415463"/>
                    </a:lnTo>
                    <a:lnTo>
                      <a:pt x="2095934" y="2418861"/>
                    </a:lnTo>
                    <a:lnTo>
                      <a:pt x="2090978" y="241934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9801224" y="1619249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6" y="476249"/>
                    </a:lnTo>
                    <a:lnTo>
                      <a:pt x="222546" y="475867"/>
                    </a:lnTo>
                    <a:lnTo>
                      <a:pt x="184018" y="470152"/>
                    </a:lnTo>
                    <a:lnTo>
                      <a:pt x="139791" y="455138"/>
                    </a:lnTo>
                    <a:lnTo>
                      <a:pt x="99343" y="431785"/>
                    </a:lnTo>
                    <a:lnTo>
                      <a:pt x="64229" y="400989"/>
                    </a:lnTo>
                    <a:lnTo>
                      <a:pt x="35796" y="363935"/>
                    </a:lnTo>
                    <a:lnTo>
                      <a:pt x="15139" y="322046"/>
                    </a:lnTo>
                    <a:lnTo>
                      <a:pt x="3054" y="276931"/>
                    </a:lnTo>
                    <a:lnTo>
                      <a:pt x="0" y="245923"/>
                    </a:lnTo>
                    <a:lnTo>
                      <a:pt x="0" y="230326"/>
                    </a:lnTo>
                    <a:lnTo>
                      <a:pt x="6097" y="184020"/>
                    </a:lnTo>
                    <a:lnTo>
                      <a:pt x="21109" y="139793"/>
                    </a:lnTo>
                    <a:lnTo>
                      <a:pt x="44462" y="99345"/>
                    </a:lnTo>
                    <a:lnTo>
                      <a:pt x="75259" y="64230"/>
                    </a:lnTo>
                    <a:lnTo>
                      <a:pt x="112312" y="35798"/>
                    </a:lnTo>
                    <a:lnTo>
                      <a:pt x="154202" y="15141"/>
                    </a:lnTo>
                    <a:lnTo>
                      <a:pt x="199316" y="3054"/>
                    </a:lnTo>
                    <a:lnTo>
                      <a:pt x="230326" y="0"/>
                    </a:lnTo>
                    <a:lnTo>
                      <a:pt x="245923" y="0"/>
                    </a:lnTo>
                    <a:lnTo>
                      <a:pt x="292229" y="6097"/>
                    </a:lnTo>
                    <a:lnTo>
                      <a:pt x="336456" y="21110"/>
                    </a:lnTo>
                    <a:lnTo>
                      <a:pt x="376903" y="44464"/>
                    </a:lnTo>
                    <a:lnTo>
                      <a:pt x="412018" y="75259"/>
                    </a:lnTo>
                    <a:lnTo>
                      <a:pt x="440449" y="112314"/>
                    </a:lnTo>
                    <a:lnTo>
                      <a:pt x="461107" y="154203"/>
                    </a:lnTo>
                    <a:lnTo>
                      <a:pt x="473195" y="199318"/>
                    </a:lnTo>
                    <a:lnTo>
                      <a:pt x="476249" y="230326"/>
                    </a:lnTo>
                    <a:lnTo>
                      <a:pt x="476249" y="238124"/>
                    </a:lnTo>
                    <a:lnTo>
                      <a:pt x="476249" y="245923"/>
                    </a:lnTo>
                    <a:lnTo>
                      <a:pt x="470152" y="292229"/>
                    </a:lnTo>
                    <a:lnTo>
                      <a:pt x="455138" y="336456"/>
                    </a:lnTo>
                    <a:lnTo>
                      <a:pt x="431786" y="376904"/>
                    </a:lnTo>
                    <a:lnTo>
                      <a:pt x="400989" y="412019"/>
                    </a:lnTo>
                    <a:lnTo>
                      <a:pt x="363934" y="440451"/>
                    </a:lnTo>
                    <a:lnTo>
                      <a:pt x="322045" y="461107"/>
                    </a:lnTo>
                    <a:lnTo>
                      <a:pt x="276931" y="473195"/>
                    </a:lnTo>
                    <a:lnTo>
                      <a:pt x="253704" y="475867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FFFFFF">
                  <a:alpha val="1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5" name="object 35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25049" y="1704974"/>
                <a:ext cx="219074" cy="304799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10415240" y="1739900"/>
              <a:ext cx="819150" cy="162361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480" b="1" spc="125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BigQuery</a:t>
              </a:r>
              <a:endParaRPr sz="1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object 38"/>
            <p:cNvGrpSpPr/>
            <p:nvPr/>
          </p:nvGrpSpPr>
          <p:grpSpPr>
            <a:xfrm>
              <a:off x="9801224" y="2362199"/>
              <a:ext cx="152400" cy="1352550"/>
              <a:chOff x="9801224" y="2362199"/>
              <a:chExt cx="152400" cy="1352550"/>
            </a:xfrm>
          </p:grpSpPr>
          <p:pic>
            <p:nvPicPr>
              <p:cNvPr id="39" name="object 39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01224" y="2362199"/>
                <a:ext cx="152399" cy="152399"/>
              </a:xfrm>
              <a:prstGeom prst="rect">
                <a:avLst/>
              </a:prstGeom>
            </p:spPr>
          </p:pic>
          <p:pic>
            <p:nvPicPr>
              <p:cNvPr id="40" name="object 40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01224" y="2762249"/>
                <a:ext cx="152399" cy="152399"/>
              </a:xfrm>
              <a:prstGeom prst="rect">
                <a:avLst/>
              </a:prstGeom>
            </p:spPr>
          </p:pic>
          <p:pic>
            <p:nvPicPr>
              <p:cNvPr id="41" name="object 41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01224" y="3162299"/>
                <a:ext cx="152399" cy="152399"/>
              </a:xfrm>
              <a:prstGeom prst="rect">
                <a:avLst/>
              </a:prstGeom>
            </p:spPr>
          </p:pic>
          <p:pic>
            <p:nvPicPr>
              <p:cNvPr id="42" name="object 42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01224" y="3562349"/>
                <a:ext cx="152399" cy="152399"/>
              </a:xfrm>
              <a:prstGeom prst="rect">
                <a:avLst/>
              </a:prstGeom>
            </p:spPr>
          </p:pic>
        </p:grpSp>
        <p:sp>
          <p:nvSpPr>
            <p:cNvPr id="43" name="object 43"/>
            <p:cNvSpPr txBox="1"/>
            <p:nvPr/>
          </p:nvSpPr>
          <p:spPr>
            <a:xfrm>
              <a:off x="10015190" y="2214245"/>
              <a:ext cx="1538605" cy="358697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 marR="4699">
                <a:lnSpc>
                  <a:spcPct val="119000"/>
                </a:lnSpc>
                <a:spcBef>
                  <a:spcPts val="93"/>
                </a:spcBef>
              </a:pPr>
              <a:r>
                <a:rPr sz="148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Alta</a:t>
              </a:r>
              <a:r>
                <a:rPr sz="1480" spc="102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46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escalabilidade</a:t>
              </a:r>
              <a:r>
                <a:rPr sz="1480" spc="102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74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 </a:t>
              </a:r>
              <a:r>
                <a:rPr sz="1480" spc="7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  <a:endParaRPr sz="1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10015190" y="2740025"/>
              <a:ext cx="1626870" cy="162361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480" spc="65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Processamento</a:t>
              </a:r>
              <a:r>
                <a:rPr sz="1480" spc="2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-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paralelo</a:t>
              </a:r>
              <a:endParaRPr sz="1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10015190" y="3014345"/>
              <a:ext cx="1268730" cy="358697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 marR="4699">
                <a:lnSpc>
                  <a:spcPct val="119000"/>
                </a:lnSpc>
                <a:spcBef>
                  <a:spcPts val="93"/>
                </a:spcBef>
              </a:pPr>
              <a:r>
                <a:rPr sz="1480" spc="97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r>
                <a:rPr sz="1480" spc="2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standard</a:t>
              </a:r>
              <a:r>
                <a:rPr sz="1480" spc="28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42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sz="1480" spc="46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análise</a:t>
              </a:r>
              <a:endParaRPr sz="1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10015190" y="3540125"/>
              <a:ext cx="1609090" cy="162361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480" spc="7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Custos</a:t>
              </a:r>
              <a:r>
                <a:rPr sz="1480" spc="18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pré-</a:t>
              </a:r>
              <a:r>
                <a:rPr sz="1480" spc="56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computados</a:t>
              </a:r>
              <a:endParaRPr sz="1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object 47"/>
          <p:cNvSpPr/>
          <p:nvPr/>
        </p:nvSpPr>
        <p:spPr>
          <a:xfrm>
            <a:off x="0" y="8104901"/>
            <a:ext cx="11277600" cy="361236"/>
          </a:xfrm>
          <a:custGeom>
            <a:avLst/>
            <a:gdLst/>
            <a:ahLst/>
            <a:cxnLst/>
            <a:rect l="l" t="t" r="r" b="b"/>
            <a:pathLst>
              <a:path w="12192000" h="390525">
                <a:moveTo>
                  <a:pt x="12191999" y="390524"/>
                </a:moveTo>
                <a:lnTo>
                  <a:pt x="0" y="390524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90524"/>
                </a:lnTo>
                <a:close/>
              </a:path>
            </a:pathLst>
          </a:custGeom>
          <a:solidFill>
            <a:srgbClr val="4FC778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5214" y="309133"/>
            <a:ext cx="6386528" cy="332143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pc="204" dirty="0">
                <a:latin typeface="Montaser Arabic" panose="020B0604020202020204" charset="-78"/>
                <a:cs typeface="Montaser Arabic" panose="020B0604020202020204" charset="-78"/>
              </a:rPr>
              <a:t>ARQUITETURA</a:t>
            </a:r>
            <a:r>
              <a:rPr lang="pt-BR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250" dirty="0">
                <a:latin typeface="Montaser Arabic" panose="020B0604020202020204" charset="-78"/>
                <a:cs typeface="Montaser Arabic" panose="020B0604020202020204" charset="-78"/>
              </a:rPr>
              <a:t>DO</a:t>
            </a:r>
            <a:r>
              <a:rPr lang="pt-BR" spc="111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185" dirty="0">
                <a:latin typeface="Montaser Arabic" panose="020B0604020202020204" charset="-78"/>
                <a:cs typeface="Montaser Arabic" panose="020B0604020202020204" charset="-78"/>
              </a:rPr>
              <a:t>PIPELINE</a:t>
            </a:r>
            <a:r>
              <a:rPr lang="pt-BR" spc="111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240" dirty="0">
                <a:latin typeface="Montaser Arabic" panose="020B0604020202020204" charset="-78"/>
                <a:cs typeface="Montaser Arabic" panose="020B0604020202020204" charset="-78"/>
              </a:rPr>
              <a:t>DE</a:t>
            </a:r>
            <a:r>
              <a:rPr lang="pt-BR" spc="111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287" dirty="0">
                <a:latin typeface="Montaser Arabic" panose="020B0604020202020204" charset="-78"/>
                <a:cs typeface="Montaser Arabic" panose="020B0604020202020204" charset="-78"/>
              </a:rPr>
              <a:t>DADOS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780C221-93D6-809B-1FBC-2D74BBFA9568}"/>
              </a:ext>
            </a:extLst>
          </p:cNvPr>
          <p:cNvGrpSpPr/>
          <p:nvPr/>
        </p:nvGrpSpPr>
        <p:grpSpPr>
          <a:xfrm>
            <a:off x="378855" y="4735711"/>
            <a:ext cx="10572751" cy="1549201"/>
            <a:chOff x="380998" y="3981449"/>
            <a:chExt cx="11430001" cy="1674812"/>
          </a:xfrm>
        </p:grpSpPr>
        <p:grpSp>
          <p:nvGrpSpPr>
            <p:cNvPr id="2" name="object 2"/>
            <p:cNvGrpSpPr/>
            <p:nvPr/>
          </p:nvGrpSpPr>
          <p:grpSpPr>
            <a:xfrm>
              <a:off x="380998" y="3981449"/>
              <a:ext cx="11430001" cy="1674812"/>
              <a:chOff x="380998" y="3981449"/>
              <a:chExt cx="11430001" cy="1674812"/>
            </a:xfrm>
          </p:grpSpPr>
          <p:sp>
            <p:nvSpPr>
              <p:cNvPr id="3" name="object 3"/>
              <p:cNvSpPr/>
              <p:nvPr/>
            </p:nvSpPr>
            <p:spPr>
              <a:xfrm>
                <a:off x="400049" y="3981449"/>
                <a:ext cx="11410950" cy="1674812"/>
              </a:xfrm>
              <a:custGeom>
                <a:avLst/>
                <a:gdLst/>
                <a:ahLst/>
                <a:cxnLst/>
                <a:rect l="l" t="t" r="r" b="b"/>
                <a:pathLst>
                  <a:path w="11410950" h="1047750">
                    <a:moveTo>
                      <a:pt x="11377901" y="1047749"/>
                    </a:moveTo>
                    <a:lnTo>
                      <a:pt x="0" y="1047749"/>
                    </a:lnTo>
                    <a:lnTo>
                      <a:pt x="0" y="0"/>
                    </a:lnTo>
                    <a:lnTo>
                      <a:pt x="11377901" y="0"/>
                    </a:lnTo>
                    <a:lnTo>
                      <a:pt x="11382760" y="966"/>
                    </a:lnTo>
                    <a:lnTo>
                      <a:pt x="11409981" y="28187"/>
                    </a:lnTo>
                    <a:lnTo>
                      <a:pt x="11410949" y="33047"/>
                    </a:lnTo>
                    <a:lnTo>
                      <a:pt x="11410949" y="1014701"/>
                    </a:lnTo>
                    <a:lnTo>
                      <a:pt x="11382760" y="1046782"/>
                    </a:lnTo>
                    <a:lnTo>
                      <a:pt x="11377901" y="1047749"/>
                    </a:lnTo>
                    <a:close/>
                  </a:path>
                </a:pathLst>
              </a:custGeom>
              <a:solidFill>
                <a:srgbClr val="FFA079">
                  <a:alpha val="101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380998" y="3981449"/>
                <a:ext cx="45719" cy="1674812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047750">
                    <a:moveTo>
                      <a:pt x="38099" y="1047749"/>
                    </a:moveTo>
                    <a:lnTo>
                      <a:pt x="0" y="1047749"/>
                    </a:lnTo>
                    <a:lnTo>
                      <a:pt x="0" y="0"/>
                    </a:lnTo>
                    <a:lnTo>
                      <a:pt x="38099" y="0"/>
                    </a:lnTo>
                    <a:lnTo>
                      <a:pt x="38099" y="1047749"/>
                    </a:lnTo>
                    <a:close/>
                  </a:path>
                </a:pathLst>
              </a:custGeom>
              <a:solidFill>
                <a:srgbClr val="FFA07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6"/>
            <p:cNvSpPr txBox="1"/>
            <p:nvPr/>
          </p:nvSpPr>
          <p:spPr>
            <a:xfrm>
              <a:off x="549275" y="4121150"/>
              <a:ext cx="10637520" cy="1235266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480" b="1" spc="111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Benefícios</a:t>
              </a:r>
              <a:r>
                <a:rPr sz="1480" b="1" spc="56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139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</a:t>
              </a:r>
              <a:r>
                <a:rPr sz="1480" b="1" spc="56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b="1" spc="83" dirty="0">
                  <a:solidFill>
                    <a:srgbClr val="374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Pipeline:</a:t>
              </a:r>
              <a:endParaRPr sz="148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748" marR="4699">
                <a:lnSpc>
                  <a:spcPct val="125000"/>
                </a:lnSpc>
                <a:spcBef>
                  <a:spcPts val="555"/>
                </a:spcBef>
              </a:pPr>
              <a:r>
                <a:rPr sz="1480" spc="97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separação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armazenamento</a:t>
              </a:r>
              <a:r>
                <a:rPr sz="1480"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computação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sz="1480"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BigQuery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5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permite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cada</a:t>
              </a:r>
              <a:r>
                <a:rPr sz="1480"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9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camada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aloque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recursos</a:t>
              </a:r>
              <a:r>
                <a:rPr sz="1480"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dinamicamente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11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impactar</a:t>
              </a:r>
              <a:r>
                <a:rPr sz="148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2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</a:t>
              </a:r>
              <a:r>
                <a:rPr sz="1480" spc="97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desempenho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97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5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disponibilidade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9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outra.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12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8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BigQuery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processa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terabytes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11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10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segundos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74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petabytes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11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r>
                <a:rPr sz="1480" spc="4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8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minutos.</a:t>
              </a:r>
              <a:endParaRPr sz="1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E9C860E-C878-6F0C-0350-D286AF39BE0F}"/>
              </a:ext>
            </a:extLst>
          </p:cNvPr>
          <p:cNvGrpSpPr/>
          <p:nvPr/>
        </p:nvGrpSpPr>
        <p:grpSpPr>
          <a:xfrm>
            <a:off x="310134" y="1533049"/>
            <a:ext cx="10572750" cy="2736552"/>
            <a:chOff x="380999" y="914399"/>
            <a:chExt cx="11430000" cy="2958435"/>
          </a:xfrm>
        </p:grpSpPr>
        <p:grpSp>
          <p:nvGrpSpPr>
            <p:cNvPr id="7" name="object 7"/>
            <p:cNvGrpSpPr/>
            <p:nvPr/>
          </p:nvGrpSpPr>
          <p:grpSpPr>
            <a:xfrm>
              <a:off x="380999" y="914399"/>
              <a:ext cx="2686050" cy="2914650"/>
              <a:chOff x="380999" y="914399"/>
              <a:chExt cx="2686050" cy="2914650"/>
            </a:xfrm>
          </p:grpSpPr>
          <p:sp>
            <p:nvSpPr>
              <p:cNvPr id="8" name="object 8"/>
              <p:cNvSpPr/>
              <p:nvPr/>
            </p:nvSpPr>
            <p:spPr>
              <a:xfrm>
                <a:off x="380999" y="914399"/>
                <a:ext cx="2686050" cy="2914650"/>
              </a:xfrm>
              <a:custGeom>
                <a:avLst/>
                <a:gdLst/>
                <a:ahLst/>
                <a:cxnLst/>
                <a:rect l="l" t="t" r="r" b="b"/>
                <a:pathLst>
                  <a:path w="2686050" h="2914650">
                    <a:moveTo>
                      <a:pt x="2614852" y="2914649"/>
                    </a:moveTo>
                    <a:lnTo>
                      <a:pt x="71196" y="2914649"/>
                    </a:lnTo>
                    <a:lnTo>
                      <a:pt x="66241" y="2914161"/>
                    </a:lnTo>
                    <a:lnTo>
                      <a:pt x="29705" y="2899028"/>
                    </a:lnTo>
                    <a:lnTo>
                      <a:pt x="3885" y="2862987"/>
                    </a:lnTo>
                    <a:lnTo>
                      <a:pt x="0" y="2843452"/>
                    </a:lnTo>
                    <a:lnTo>
                      <a:pt x="0" y="283844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2614852" y="0"/>
                    </a:lnTo>
                    <a:lnTo>
                      <a:pt x="2656343" y="15621"/>
                    </a:lnTo>
                    <a:lnTo>
                      <a:pt x="2682163" y="51661"/>
                    </a:lnTo>
                    <a:lnTo>
                      <a:pt x="2686049" y="71196"/>
                    </a:lnTo>
                    <a:lnTo>
                      <a:pt x="2686049" y="2843452"/>
                    </a:lnTo>
                    <a:lnTo>
                      <a:pt x="2670427" y="2884944"/>
                    </a:lnTo>
                    <a:lnTo>
                      <a:pt x="2634387" y="2910763"/>
                    </a:lnTo>
                    <a:lnTo>
                      <a:pt x="2619807" y="2914161"/>
                    </a:lnTo>
                    <a:lnTo>
                      <a:pt x="2614852" y="29146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343024" y="1104899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0999" y="761999"/>
                    </a:moveTo>
                    <a:lnTo>
                      <a:pt x="334358" y="759134"/>
                    </a:lnTo>
                    <a:lnTo>
                      <a:pt x="288424" y="750581"/>
                    </a:lnTo>
                    <a:lnTo>
                      <a:pt x="243882" y="736471"/>
                    </a:lnTo>
                    <a:lnTo>
                      <a:pt x="201397" y="717011"/>
                    </a:lnTo>
                    <a:lnTo>
                      <a:pt x="161614" y="692497"/>
                    </a:lnTo>
                    <a:lnTo>
                      <a:pt x="125135" y="663302"/>
                    </a:lnTo>
                    <a:lnTo>
                      <a:pt x="92505" y="629860"/>
                    </a:lnTo>
                    <a:lnTo>
                      <a:pt x="64209" y="592672"/>
                    </a:lnTo>
                    <a:lnTo>
                      <a:pt x="40679" y="552299"/>
                    </a:lnTo>
                    <a:lnTo>
                      <a:pt x="22271" y="509355"/>
                    </a:lnTo>
                    <a:lnTo>
                      <a:pt x="9257" y="464480"/>
                    </a:lnTo>
                    <a:lnTo>
                      <a:pt x="1834" y="418344"/>
                    </a:lnTo>
                    <a:lnTo>
                      <a:pt x="0" y="380999"/>
                    </a:lnTo>
                    <a:lnTo>
                      <a:pt x="114" y="371646"/>
                    </a:lnTo>
                    <a:lnTo>
                      <a:pt x="4123" y="325095"/>
                    </a:lnTo>
                    <a:lnTo>
                      <a:pt x="13800" y="279384"/>
                    </a:lnTo>
                    <a:lnTo>
                      <a:pt x="29001" y="235197"/>
                    </a:lnTo>
                    <a:lnTo>
                      <a:pt x="49497" y="193203"/>
                    </a:lnTo>
                    <a:lnTo>
                      <a:pt x="74977" y="154038"/>
                    </a:lnTo>
                    <a:lnTo>
                      <a:pt x="105059" y="118286"/>
                    </a:lnTo>
                    <a:lnTo>
                      <a:pt x="139295" y="86483"/>
                    </a:lnTo>
                    <a:lnTo>
                      <a:pt x="177167" y="59108"/>
                    </a:lnTo>
                    <a:lnTo>
                      <a:pt x="218101" y="36579"/>
                    </a:lnTo>
                    <a:lnTo>
                      <a:pt x="261484" y="19230"/>
                    </a:lnTo>
                    <a:lnTo>
                      <a:pt x="306670" y="7320"/>
                    </a:lnTo>
                    <a:lnTo>
                      <a:pt x="352974" y="1032"/>
                    </a:lnTo>
                    <a:lnTo>
                      <a:pt x="380999" y="0"/>
                    </a:lnTo>
                    <a:lnTo>
                      <a:pt x="390353" y="114"/>
                    </a:lnTo>
                    <a:lnTo>
                      <a:pt x="436904" y="4123"/>
                    </a:lnTo>
                    <a:lnTo>
                      <a:pt x="482614" y="13800"/>
                    </a:lnTo>
                    <a:lnTo>
                      <a:pt x="526802" y="29001"/>
                    </a:lnTo>
                    <a:lnTo>
                      <a:pt x="568796" y="49498"/>
                    </a:lnTo>
                    <a:lnTo>
                      <a:pt x="607961" y="74977"/>
                    </a:lnTo>
                    <a:lnTo>
                      <a:pt x="643712" y="105059"/>
                    </a:lnTo>
                    <a:lnTo>
                      <a:pt x="675516" y="139295"/>
                    </a:lnTo>
                    <a:lnTo>
                      <a:pt x="702890" y="177168"/>
                    </a:lnTo>
                    <a:lnTo>
                      <a:pt x="725419" y="218101"/>
                    </a:lnTo>
                    <a:lnTo>
                      <a:pt x="742769" y="261484"/>
                    </a:lnTo>
                    <a:lnTo>
                      <a:pt x="754679" y="306670"/>
                    </a:lnTo>
                    <a:lnTo>
                      <a:pt x="760967" y="352974"/>
                    </a:lnTo>
                    <a:lnTo>
                      <a:pt x="761999" y="380999"/>
                    </a:lnTo>
                    <a:lnTo>
                      <a:pt x="761885" y="390352"/>
                    </a:lnTo>
                    <a:lnTo>
                      <a:pt x="757876" y="436904"/>
                    </a:lnTo>
                    <a:lnTo>
                      <a:pt x="748199" y="482614"/>
                    </a:lnTo>
                    <a:lnTo>
                      <a:pt x="732997" y="526802"/>
                    </a:lnTo>
                    <a:lnTo>
                      <a:pt x="712501" y="568796"/>
                    </a:lnTo>
                    <a:lnTo>
                      <a:pt x="687021" y="607961"/>
                    </a:lnTo>
                    <a:lnTo>
                      <a:pt x="656940" y="643712"/>
                    </a:lnTo>
                    <a:lnTo>
                      <a:pt x="622703" y="675516"/>
                    </a:lnTo>
                    <a:lnTo>
                      <a:pt x="584831" y="702890"/>
                    </a:lnTo>
                    <a:lnTo>
                      <a:pt x="543898" y="725419"/>
                    </a:lnTo>
                    <a:lnTo>
                      <a:pt x="500515" y="742769"/>
                    </a:lnTo>
                    <a:lnTo>
                      <a:pt x="455329" y="754679"/>
                    </a:lnTo>
                    <a:lnTo>
                      <a:pt x="409025" y="760967"/>
                    </a:lnTo>
                    <a:lnTo>
                      <a:pt x="380999" y="76199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0" name="object 10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09724" y="1333499"/>
                <a:ext cx="228599" cy="304799"/>
              </a:xfrm>
              <a:prstGeom prst="rect">
                <a:avLst/>
              </a:prstGeom>
            </p:spPr>
          </p:pic>
        </p:grpSp>
        <p:sp>
          <p:nvSpPr>
            <p:cNvPr id="11" name="object 11"/>
            <p:cNvSpPr txBox="1"/>
            <p:nvPr/>
          </p:nvSpPr>
          <p:spPr>
            <a:xfrm>
              <a:off x="558948" y="2006600"/>
              <a:ext cx="2330450" cy="1426033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algn="ctr">
                <a:spcBef>
                  <a:spcPts val="93"/>
                </a:spcBef>
              </a:pPr>
              <a:r>
                <a:rPr sz="1110" b="1" spc="139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Extração</a:t>
              </a:r>
              <a:r>
                <a:rPr sz="1110" b="1" spc="88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b="1" spc="11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(Excel)</a:t>
              </a:r>
              <a:endParaRPr sz="111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160" marR="4699" algn="ctr">
                <a:lnSpc>
                  <a:spcPct val="125000"/>
                </a:lnSpc>
                <a:spcBef>
                  <a:spcPts val="680"/>
                </a:spcBef>
              </a:pPr>
              <a:r>
                <a:rPr sz="1110" spc="10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7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56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brutos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8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são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51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extraídos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 </a:t>
              </a:r>
              <a:r>
                <a:rPr sz="1110" spc="51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planilhas</a:t>
              </a:r>
              <a:r>
                <a:rPr sz="1110" spc="7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Excel,</a:t>
              </a:r>
              <a:r>
                <a:rPr sz="1110" spc="8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</a:t>
              </a:r>
              <a:r>
                <a:rPr sz="1110" spc="8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serviam</a:t>
              </a:r>
              <a:endParaRPr sz="111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40383" marR="133334" algn="ctr">
                <a:lnSpc>
                  <a:spcPct val="125000"/>
                </a:lnSpc>
              </a:pPr>
              <a:r>
                <a:rPr sz="1110" spc="7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como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sistema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4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registro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37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sz="1110" spc="56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vendas.</a:t>
              </a:r>
              <a:endParaRPr sz="111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object 12"/>
            <p:cNvGrpSpPr/>
            <p:nvPr/>
          </p:nvGrpSpPr>
          <p:grpSpPr>
            <a:xfrm>
              <a:off x="3295649" y="914399"/>
              <a:ext cx="2686050" cy="2914650"/>
              <a:chOff x="3295649" y="914399"/>
              <a:chExt cx="2686050" cy="2914650"/>
            </a:xfrm>
          </p:grpSpPr>
          <p:sp>
            <p:nvSpPr>
              <p:cNvPr id="13" name="object 13"/>
              <p:cNvSpPr/>
              <p:nvPr/>
            </p:nvSpPr>
            <p:spPr>
              <a:xfrm>
                <a:off x="3295649" y="914399"/>
                <a:ext cx="2686050" cy="2914650"/>
              </a:xfrm>
              <a:custGeom>
                <a:avLst/>
                <a:gdLst/>
                <a:ahLst/>
                <a:cxnLst/>
                <a:rect l="l" t="t" r="r" b="b"/>
                <a:pathLst>
                  <a:path w="2686050" h="2914650">
                    <a:moveTo>
                      <a:pt x="2614852" y="2914649"/>
                    </a:moveTo>
                    <a:lnTo>
                      <a:pt x="71196" y="2914649"/>
                    </a:lnTo>
                    <a:lnTo>
                      <a:pt x="66241" y="2914161"/>
                    </a:lnTo>
                    <a:lnTo>
                      <a:pt x="29704" y="2899028"/>
                    </a:lnTo>
                    <a:lnTo>
                      <a:pt x="3885" y="2862987"/>
                    </a:lnTo>
                    <a:lnTo>
                      <a:pt x="0" y="2843452"/>
                    </a:lnTo>
                    <a:lnTo>
                      <a:pt x="0" y="283844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2614852" y="0"/>
                    </a:lnTo>
                    <a:lnTo>
                      <a:pt x="2656344" y="15621"/>
                    </a:lnTo>
                    <a:lnTo>
                      <a:pt x="2682163" y="51661"/>
                    </a:lnTo>
                    <a:lnTo>
                      <a:pt x="2686049" y="71196"/>
                    </a:lnTo>
                    <a:lnTo>
                      <a:pt x="2686049" y="2843452"/>
                    </a:lnTo>
                    <a:lnTo>
                      <a:pt x="2670427" y="2884944"/>
                    </a:lnTo>
                    <a:lnTo>
                      <a:pt x="2634387" y="2910763"/>
                    </a:lnTo>
                    <a:lnTo>
                      <a:pt x="2619808" y="2914161"/>
                    </a:lnTo>
                    <a:lnTo>
                      <a:pt x="2614852" y="29146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4257674" y="1104899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0999" y="761999"/>
                    </a:moveTo>
                    <a:lnTo>
                      <a:pt x="334358" y="759134"/>
                    </a:lnTo>
                    <a:lnTo>
                      <a:pt x="288424" y="750581"/>
                    </a:lnTo>
                    <a:lnTo>
                      <a:pt x="243882" y="736471"/>
                    </a:lnTo>
                    <a:lnTo>
                      <a:pt x="201397" y="717011"/>
                    </a:lnTo>
                    <a:lnTo>
                      <a:pt x="161614" y="692497"/>
                    </a:lnTo>
                    <a:lnTo>
                      <a:pt x="125135" y="663302"/>
                    </a:lnTo>
                    <a:lnTo>
                      <a:pt x="92505" y="629860"/>
                    </a:lnTo>
                    <a:lnTo>
                      <a:pt x="64209" y="592672"/>
                    </a:lnTo>
                    <a:lnTo>
                      <a:pt x="40680" y="552299"/>
                    </a:lnTo>
                    <a:lnTo>
                      <a:pt x="22271" y="509355"/>
                    </a:lnTo>
                    <a:lnTo>
                      <a:pt x="9257" y="464480"/>
                    </a:lnTo>
                    <a:lnTo>
                      <a:pt x="1834" y="418344"/>
                    </a:lnTo>
                    <a:lnTo>
                      <a:pt x="0" y="380999"/>
                    </a:lnTo>
                    <a:lnTo>
                      <a:pt x="114" y="371646"/>
                    </a:lnTo>
                    <a:lnTo>
                      <a:pt x="4123" y="325095"/>
                    </a:lnTo>
                    <a:lnTo>
                      <a:pt x="13800" y="279384"/>
                    </a:lnTo>
                    <a:lnTo>
                      <a:pt x="29001" y="235197"/>
                    </a:lnTo>
                    <a:lnTo>
                      <a:pt x="49498" y="193203"/>
                    </a:lnTo>
                    <a:lnTo>
                      <a:pt x="74977" y="154038"/>
                    </a:lnTo>
                    <a:lnTo>
                      <a:pt x="105059" y="118286"/>
                    </a:lnTo>
                    <a:lnTo>
                      <a:pt x="139295" y="86483"/>
                    </a:lnTo>
                    <a:lnTo>
                      <a:pt x="177167" y="59108"/>
                    </a:lnTo>
                    <a:lnTo>
                      <a:pt x="218100" y="36579"/>
                    </a:lnTo>
                    <a:lnTo>
                      <a:pt x="261484" y="19230"/>
                    </a:lnTo>
                    <a:lnTo>
                      <a:pt x="306669" y="7320"/>
                    </a:lnTo>
                    <a:lnTo>
                      <a:pt x="352974" y="1032"/>
                    </a:lnTo>
                    <a:lnTo>
                      <a:pt x="380999" y="0"/>
                    </a:lnTo>
                    <a:lnTo>
                      <a:pt x="390353" y="114"/>
                    </a:lnTo>
                    <a:lnTo>
                      <a:pt x="436904" y="4123"/>
                    </a:lnTo>
                    <a:lnTo>
                      <a:pt x="482614" y="13800"/>
                    </a:lnTo>
                    <a:lnTo>
                      <a:pt x="526801" y="29001"/>
                    </a:lnTo>
                    <a:lnTo>
                      <a:pt x="568796" y="49498"/>
                    </a:lnTo>
                    <a:lnTo>
                      <a:pt x="607961" y="74977"/>
                    </a:lnTo>
                    <a:lnTo>
                      <a:pt x="643712" y="105059"/>
                    </a:lnTo>
                    <a:lnTo>
                      <a:pt x="675517" y="139295"/>
                    </a:lnTo>
                    <a:lnTo>
                      <a:pt x="702890" y="177168"/>
                    </a:lnTo>
                    <a:lnTo>
                      <a:pt x="725420" y="218101"/>
                    </a:lnTo>
                    <a:lnTo>
                      <a:pt x="742768" y="261484"/>
                    </a:lnTo>
                    <a:lnTo>
                      <a:pt x="754678" y="306670"/>
                    </a:lnTo>
                    <a:lnTo>
                      <a:pt x="760967" y="352974"/>
                    </a:lnTo>
                    <a:lnTo>
                      <a:pt x="761999" y="380999"/>
                    </a:lnTo>
                    <a:lnTo>
                      <a:pt x="761885" y="390352"/>
                    </a:lnTo>
                    <a:lnTo>
                      <a:pt x="757876" y="436904"/>
                    </a:lnTo>
                    <a:lnTo>
                      <a:pt x="748198" y="482614"/>
                    </a:lnTo>
                    <a:lnTo>
                      <a:pt x="732997" y="526802"/>
                    </a:lnTo>
                    <a:lnTo>
                      <a:pt x="712501" y="568796"/>
                    </a:lnTo>
                    <a:lnTo>
                      <a:pt x="687022" y="607961"/>
                    </a:lnTo>
                    <a:lnTo>
                      <a:pt x="656940" y="643712"/>
                    </a:lnTo>
                    <a:lnTo>
                      <a:pt x="622703" y="675516"/>
                    </a:lnTo>
                    <a:lnTo>
                      <a:pt x="584831" y="702890"/>
                    </a:lnTo>
                    <a:lnTo>
                      <a:pt x="543898" y="725419"/>
                    </a:lnTo>
                    <a:lnTo>
                      <a:pt x="500515" y="742769"/>
                    </a:lnTo>
                    <a:lnTo>
                      <a:pt x="455329" y="754679"/>
                    </a:lnTo>
                    <a:lnTo>
                      <a:pt x="409025" y="760967"/>
                    </a:lnTo>
                    <a:lnTo>
                      <a:pt x="380999" y="761999"/>
                    </a:lnTo>
                    <a:close/>
                  </a:path>
                </a:pathLst>
              </a:custGeom>
              <a:solidFill>
                <a:srgbClr val="FFA07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1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86275" y="1333499"/>
                <a:ext cx="304799" cy="304799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3484165" y="2006600"/>
              <a:ext cx="2309495" cy="1426033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algn="ctr">
                <a:spcBef>
                  <a:spcPts val="93"/>
                </a:spcBef>
              </a:pPr>
              <a:r>
                <a:rPr sz="1110" b="1" spc="13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Transformação</a:t>
              </a:r>
              <a:endParaRPr sz="111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160" marR="4699" indent="-587" algn="ctr">
                <a:lnSpc>
                  <a:spcPct val="125000"/>
                </a:lnSpc>
                <a:spcBef>
                  <a:spcPts val="680"/>
                </a:spcBef>
              </a:pPr>
              <a:r>
                <a:rPr sz="1110" spc="10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r>
                <a:rPr sz="1110" spc="1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7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8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são</a:t>
              </a:r>
              <a:r>
                <a:rPr sz="1110" spc="1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-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limpos,</a:t>
              </a:r>
              <a:r>
                <a:rPr sz="1110" spc="46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padronizados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46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enriquecidos</a:t>
              </a:r>
              <a:r>
                <a:rPr sz="1110" spc="46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5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antes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5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51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carregamento,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-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incluindo </a:t>
              </a:r>
              <a:r>
                <a:rPr sz="1110" spc="6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conversão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46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tipos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51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resolução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37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sz="1110" spc="4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inconsistências.</a:t>
              </a:r>
              <a:endParaRPr sz="11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" name="object 17"/>
            <p:cNvGrpSpPr/>
            <p:nvPr/>
          </p:nvGrpSpPr>
          <p:grpSpPr>
            <a:xfrm>
              <a:off x="6210298" y="914399"/>
              <a:ext cx="2686050" cy="2914650"/>
              <a:chOff x="6210298" y="914399"/>
              <a:chExt cx="2686050" cy="2914650"/>
            </a:xfrm>
          </p:grpSpPr>
          <p:sp>
            <p:nvSpPr>
              <p:cNvPr id="18" name="object 18"/>
              <p:cNvSpPr/>
              <p:nvPr/>
            </p:nvSpPr>
            <p:spPr>
              <a:xfrm>
                <a:off x="6210298" y="914399"/>
                <a:ext cx="2686050" cy="2914650"/>
              </a:xfrm>
              <a:custGeom>
                <a:avLst/>
                <a:gdLst/>
                <a:ahLst/>
                <a:cxnLst/>
                <a:rect l="l" t="t" r="r" b="b"/>
                <a:pathLst>
                  <a:path w="2686050" h="2914650">
                    <a:moveTo>
                      <a:pt x="2614853" y="2914649"/>
                    </a:moveTo>
                    <a:lnTo>
                      <a:pt x="71196" y="2914649"/>
                    </a:lnTo>
                    <a:lnTo>
                      <a:pt x="66241" y="2914161"/>
                    </a:lnTo>
                    <a:lnTo>
                      <a:pt x="29705" y="2899028"/>
                    </a:lnTo>
                    <a:lnTo>
                      <a:pt x="3885" y="2862987"/>
                    </a:lnTo>
                    <a:lnTo>
                      <a:pt x="0" y="2843452"/>
                    </a:lnTo>
                    <a:lnTo>
                      <a:pt x="0" y="283844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2614853" y="0"/>
                    </a:lnTo>
                    <a:lnTo>
                      <a:pt x="2656344" y="15621"/>
                    </a:lnTo>
                    <a:lnTo>
                      <a:pt x="2682163" y="51661"/>
                    </a:lnTo>
                    <a:lnTo>
                      <a:pt x="2686049" y="71196"/>
                    </a:lnTo>
                    <a:lnTo>
                      <a:pt x="2686049" y="2843452"/>
                    </a:lnTo>
                    <a:lnTo>
                      <a:pt x="2670428" y="2884944"/>
                    </a:lnTo>
                    <a:lnTo>
                      <a:pt x="2634387" y="2910763"/>
                    </a:lnTo>
                    <a:lnTo>
                      <a:pt x="2619808" y="2914161"/>
                    </a:lnTo>
                    <a:lnTo>
                      <a:pt x="2614853" y="29146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7172324" y="1104899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0999" y="761999"/>
                    </a:moveTo>
                    <a:lnTo>
                      <a:pt x="334358" y="759134"/>
                    </a:lnTo>
                    <a:lnTo>
                      <a:pt x="288423" y="750581"/>
                    </a:lnTo>
                    <a:lnTo>
                      <a:pt x="243882" y="736471"/>
                    </a:lnTo>
                    <a:lnTo>
                      <a:pt x="201397" y="717011"/>
                    </a:lnTo>
                    <a:lnTo>
                      <a:pt x="161614" y="692497"/>
                    </a:lnTo>
                    <a:lnTo>
                      <a:pt x="125136" y="663302"/>
                    </a:lnTo>
                    <a:lnTo>
                      <a:pt x="92505" y="629860"/>
                    </a:lnTo>
                    <a:lnTo>
                      <a:pt x="64208" y="592672"/>
                    </a:lnTo>
                    <a:lnTo>
                      <a:pt x="40679" y="552299"/>
                    </a:lnTo>
                    <a:lnTo>
                      <a:pt x="22270" y="509355"/>
                    </a:lnTo>
                    <a:lnTo>
                      <a:pt x="9257" y="464480"/>
                    </a:lnTo>
                    <a:lnTo>
                      <a:pt x="1834" y="418344"/>
                    </a:lnTo>
                    <a:lnTo>
                      <a:pt x="0" y="380999"/>
                    </a:lnTo>
                    <a:lnTo>
                      <a:pt x="114" y="371646"/>
                    </a:lnTo>
                    <a:lnTo>
                      <a:pt x="4122" y="325095"/>
                    </a:lnTo>
                    <a:lnTo>
                      <a:pt x="13799" y="279384"/>
                    </a:lnTo>
                    <a:lnTo>
                      <a:pt x="29000" y="235197"/>
                    </a:lnTo>
                    <a:lnTo>
                      <a:pt x="49497" y="193203"/>
                    </a:lnTo>
                    <a:lnTo>
                      <a:pt x="74977" y="154038"/>
                    </a:lnTo>
                    <a:lnTo>
                      <a:pt x="105059" y="118286"/>
                    </a:lnTo>
                    <a:lnTo>
                      <a:pt x="139296" y="86483"/>
                    </a:lnTo>
                    <a:lnTo>
                      <a:pt x="177167" y="59108"/>
                    </a:lnTo>
                    <a:lnTo>
                      <a:pt x="218100" y="36579"/>
                    </a:lnTo>
                    <a:lnTo>
                      <a:pt x="261484" y="19230"/>
                    </a:lnTo>
                    <a:lnTo>
                      <a:pt x="306670" y="7320"/>
                    </a:lnTo>
                    <a:lnTo>
                      <a:pt x="352974" y="1032"/>
                    </a:lnTo>
                    <a:lnTo>
                      <a:pt x="380999" y="0"/>
                    </a:lnTo>
                    <a:lnTo>
                      <a:pt x="390353" y="114"/>
                    </a:lnTo>
                    <a:lnTo>
                      <a:pt x="436904" y="4123"/>
                    </a:lnTo>
                    <a:lnTo>
                      <a:pt x="482614" y="13800"/>
                    </a:lnTo>
                    <a:lnTo>
                      <a:pt x="526801" y="29001"/>
                    </a:lnTo>
                    <a:lnTo>
                      <a:pt x="568796" y="49498"/>
                    </a:lnTo>
                    <a:lnTo>
                      <a:pt x="607961" y="74977"/>
                    </a:lnTo>
                    <a:lnTo>
                      <a:pt x="643712" y="105059"/>
                    </a:lnTo>
                    <a:lnTo>
                      <a:pt x="675516" y="139295"/>
                    </a:lnTo>
                    <a:lnTo>
                      <a:pt x="702890" y="177168"/>
                    </a:lnTo>
                    <a:lnTo>
                      <a:pt x="725419" y="218101"/>
                    </a:lnTo>
                    <a:lnTo>
                      <a:pt x="742769" y="261484"/>
                    </a:lnTo>
                    <a:lnTo>
                      <a:pt x="754678" y="306670"/>
                    </a:lnTo>
                    <a:lnTo>
                      <a:pt x="760968" y="352974"/>
                    </a:lnTo>
                    <a:lnTo>
                      <a:pt x="761999" y="380999"/>
                    </a:lnTo>
                    <a:lnTo>
                      <a:pt x="761885" y="390352"/>
                    </a:lnTo>
                    <a:lnTo>
                      <a:pt x="757876" y="436904"/>
                    </a:lnTo>
                    <a:lnTo>
                      <a:pt x="748199" y="482614"/>
                    </a:lnTo>
                    <a:lnTo>
                      <a:pt x="732997" y="526802"/>
                    </a:lnTo>
                    <a:lnTo>
                      <a:pt x="712501" y="568796"/>
                    </a:lnTo>
                    <a:lnTo>
                      <a:pt x="687022" y="607961"/>
                    </a:lnTo>
                    <a:lnTo>
                      <a:pt x="656939" y="643712"/>
                    </a:lnTo>
                    <a:lnTo>
                      <a:pt x="622703" y="675516"/>
                    </a:lnTo>
                    <a:lnTo>
                      <a:pt x="584831" y="702890"/>
                    </a:lnTo>
                    <a:lnTo>
                      <a:pt x="543898" y="725419"/>
                    </a:lnTo>
                    <a:lnTo>
                      <a:pt x="500515" y="742769"/>
                    </a:lnTo>
                    <a:lnTo>
                      <a:pt x="455329" y="754679"/>
                    </a:lnTo>
                    <a:lnTo>
                      <a:pt x="409025" y="760967"/>
                    </a:lnTo>
                    <a:lnTo>
                      <a:pt x="380999" y="76199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0" name="object 20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19974" y="1333499"/>
                <a:ext cx="266699" cy="304799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6413102" y="1968500"/>
              <a:ext cx="2280285" cy="1904334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344202" marR="337153" algn="ctr">
                <a:lnSpc>
                  <a:spcPct val="116700"/>
                </a:lnSpc>
                <a:spcBef>
                  <a:spcPts val="93"/>
                </a:spcBef>
              </a:pPr>
              <a:r>
                <a:rPr sz="1110" b="1" spc="157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Carregamento </a:t>
              </a:r>
              <a:r>
                <a:rPr sz="1110" b="1" spc="148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(BigQuery)</a:t>
              </a:r>
              <a:endParaRPr sz="111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748" marR="4699" algn="ctr">
                <a:lnSpc>
                  <a:spcPct val="125000"/>
                </a:lnSpc>
                <a:spcBef>
                  <a:spcPts val="680"/>
                </a:spcBef>
              </a:pPr>
              <a:r>
                <a:rPr sz="1110" spc="10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7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transformados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5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são carregados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sz="1110" spc="1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BigQuery,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105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um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37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sz="1110" spc="65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warehouse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97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8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nuvem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4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altamente </a:t>
              </a:r>
              <a:r>
                <a:rPr sz="1110" spc="56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escalável</a:t>
              </a:r>
              <a:r>
                <a:rPr sz="1110" spc="1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51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serverless,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4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otimizado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consultas</a:t>
              </a:r>
              <a:r>
                <a:rPr sz="1110" spc="3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-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analíticas.</a:t>
              </a:r>
              <a:endParaRPr sz="111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object 22"/>
            <p:cNvGrpSpPr/>
            <p:nvPr/>
          </p:nvGrpSpPr>
          <p:grpSpPr>
            <a:xfrm>
              <a:off x="9124949" y="914399"/>
              <a:ext cx="2686050" cy="2914650"/>
              <a:chOff x="9124949" y="914399"/>
              <a:chExt cx="2686050" cy="2914650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9124949" y="914399"/>
                <a:ext cx="2686050" cy="2914650"/>
              </a:xfrm>
              <a:custGeom>
                <a:avLst/>
                <a:gdLst/>
                <a:ahLst/>
                <a:cxnLst/>
                <a:rect l="l" t="t" r="r" b="b"/>
                <a:pathLst>
                  <a:path w="2686050" h="2914650">
                    <a:moveTo>
                      <a:pt x="2614852" y="2914649"/>
                    </a:moveTo>
                    <a:lnTo>
                      <a:pt x="71196" y="2914649"/>
                    </a:lnTo>
                    <a:lnTo>
                      <a:pt x="66240" y="2914161"/>
                    </a:lnTo>
                    <a:lnTo>
                      <a:pt x="29703" y="2899028"/>
                    </a:lnTo>
                    <a:lnTo>
                      <a:pt x="3884" y="2862987"/>
                    </a:lnTo>
                    <a:lnTo>
                      <a:pt x="0" y="2843452"/>
                    </a:lnTo>
                    <a:lnTo>
                      <a:pt x="0" y="2838449"/>
                    </a:lnTo>
                    <a:lnTo>
                      <a:pt x="0" y="71196"/>
                    </a:lnTo>
                    <a:lnTo>
                      <a:pt x="15619" y="29705"/>
                    </a:lnTo>
                    <a:lnTo>
                      <a:pt x="51660" y="3885"/>
                    </a:lnTo>
                    <a:lnTo>
                      <a:pt x="71196" y="0"/>
                    </a:lnTo>
                    <a:lnTo>
                      <a:pt x="2614852" y="0"/>
                    </a:lnTo>
                    <a:lnTo>
                      <a:pt x="2656344" y="15621"/>
                    </a:lnTo>
                    <a:lnTo>
                      <a:pt x="2682163" y="51661"/>
                    </a:lnTo>
                    <a:lnTo>
                      <a:pt x="2686049" y="71196"/>
                    </a:lnTo>
                    <a:lnTo>
                      <a:pt x="2686049" y="2843452"/>
                    </a:lnTo>
                    <a:lnTo>
                      <a:pt x="2670427" y="2884944"/>
                    </a:lnTo>
                    <a:lnTo>
                      <a:pt x="2634387" y="2910763"/>
                    </a:lnTo>
                    <a:lnTo>
                      <a:pt x="2619808" y="2914161"/>
                    </a:lnTo>
                    <a:lnTo>
                      <a:pt x="2614852" y="29146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0086974" y="1104899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0999" y="761999"/>
                    </a:moveTo>
                    <a:lnTo>
                      <a:pt x="334357" y="759134"/>
                    </a:lnTo>
                    <a:lnTo>
                      <a:pt x="288424" y="750581"/>
                    </a:lnTo>
                    <a:lnTo>
                      <a:pt x="243881" y="736471"/>
                    </a:lnTo>
                    <a:lnTo>
                      <a:pt x="201398" y="717011"/>
                    </a:lnTo>
                    <a:lnTo>
                      <a:pt x="161614" y="692497"/>
                    </a:lnTo>
                    <a:lnTo>
                      <a:pt x="125135" y="663302"/>
                    </a:lnTo>
                    <a:lnTo>
                      <a:pt x="92506" y="629860"/>
                    </a:lnTo>
                    <a:lnTo>
                      <a:pt x="64208" y="592672"/>
                    </a:lnTo>
                    <a:lnTo>
                      <a:pt x="40678" y="552299"/>
                    </a:lnTo>
                    <a:lnTo>
                      <a:pt x="22271" y="509355"/>
                    </a:lnTo>
                    <a:lnTo>
                      <a:pt x="9256" y="464480"/>
                    </a:lnTo>
                    <a:lnTo>
                      <a:pt x="1833" y="418344"/>
                    </a:lnTo>
                    <a:lnTo>
                      <a:pt x="0" y="380999"/>
                    </a:lnTo>
                    <a:lnTo>
                      <a:pt x="114" y="371646"/>
                    </a:lnTo>
                    <a:lnTo>
                      <a:pt x="4122" y="325095"/>
                    </a:lnTo>
                    <a:lnTo>
                      <a:pt x="13800" y="279384"/>
                    </a:lnTo>
                    <a:lnTo>
                      <a:pt x="29001" y="235197"/>
                    </a:lnTo>
                    <a:lnTo>
                      <a:pt x="49497" y="193203"/>
                    </a:lnTo>
                    <a:lnTo>
                      <a:pt x="74977" y="154038"/>
                    </a:lnTo>
                    <a:lnTo>
                      <a:pt x="105060" y="118286"/>
                    </a:lnTo>
                    <a:lnTo>
                      <a:pt x="139296" y="86483"/>
                    </a:lnTo>
                    <a:lnTo>
                      <a:pt x="177167" y="59108"/>
                    </a:lnTo>
                    <a:lnTo>
                      <a:pt x="218100" y="36579"/>
                    </a:lnTo>
                    <a:lnTo>
                      <a:pt x="261483" y="19230"/>
                    </a:lnTo>
                    <a:lnTo>
                      <a:pt x="306669" y="7320"/>
                    </a:lnTo>
                    <a:lnTo>
                      <a:pt x="352974" y="1032"/>
                    </a:lnTo>
                    <a:lnTo>
                      <a:pt x="380999" y="0"/>
                    </a:lnTo>
                    <a:lnTo>
                      <a:pt x="390353" y="114"/>
                    </a:lnTo>
                    <a:lnTo>
                      <a:pt x="436904" y="4123"/>
                    </a:lnTo>
                    <a:lnTo>
                      <a:pt x="482614" y="13800"/>
                    </a:lnTo>
                    <a:lnTo>
                      <a:pt x="526800" y="29001"/>
                    </a:lnTo>
                    <a:lnTo>
                      <a:pt x="568795" y="49498"/>
                    </a:lnTo>
                    <a:lnTo>
                      <a:pt x="607960" y="74977"/>
                    </a:lnTo>
                    <a:lnTo>
                      <a:pt x="643711" y="105059"/>
                    </a:lnTo>
                    <a:lnTo>
                      <a:pt x="675515" y="139295"/>
                    </a:lnTo>
                    <a:lnTo>
                      <a:pt x="702890" y="177168"/>
                    </a:lnTo>
                    <a:lnTo>
                      <a:pt x="725419" y="218101"/>
                    </a:lnTo>
                    <a:lnTo>
                      <a:pt x="742768" y="261484"/>
                    </a:lnTo>
                    <a:lnTo>
                      <a:pt x="754678" y="306670"/>
                    </a:lnTo>
                    <a:lnTo>
                      <a:pt x="760967" y="352974"/>
                    </a:lnTo>
                    <a:lnTo>
                      <a:pt x="761999" y="380999"/>
                    </a:lnTo>
                    <a:lnTo>
                      <a:pt x="761884" y="390352"/>
                    </a:lnTo>
                    <a:lnTo>
                      <a:pt x="757876" y="436904"/>
                    </a:lnTo>
                    <a:lnTo>
                      <a:pt x="748199" y="482614"/>
                    </a:lnTo>
                    <a:lnTo>
                      <a:pt x="732997" y="526802"/>
                    </a:lnTo>
                    <a:lnTo>
                      <a:pt x="712500" y="568796"/>
                    </a:lnTo>
                    <a:lnTo>
                      <a:pt x="687020" y="607961"/>
                    </a:lnTo>
                    <a:lnTo>
                      <a:pt x="656939" y="643712"/>
                    </a:lnTo>
                    <a:lnTo>
                      <a:pt x="622702" y="675516"/>
                    </a:lnTo>
                    <a:lnTo>
                      <a:pt x="584830" y="702890"/>
                    </a:lnTo>
                    <a:lnTo>
                      <a:pt x="543896" y="725419"/>
                    </a:lnTo>
                    <a:lnTo>
                      <a:pt x="500514" y="742769"/>
                    </a:lnTo>
                    <a:lnTo>
                      <a:pt x="455329" y="754679"/>
                    </a:lnTo>
                    <a:lnTo>
                      <a:pt x="409025" y="760967"/>
                    </a:lnTo>
                    <a:lnTo>
                      <a:pt x="380999" y="761999"/>
                    </a:lnTo>
                    <a:close/>
                  </a:path>
                </a:pathLst>
              </a:custGeom>
              <a:solidFill>
                <a:srgbClr val="0077B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5" name="object 2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53674" y="1333499"/>
                <a:ext cx="228599" cy="304799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9403357" y="2006600"/>
              <a:ext cx="2129790" cy="1426033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algn="ctr">
                <a:spcBef>
                  <a:spcPts val="93"/>
                </a:spcBef>
              </a:pPr>
              <a:r>
                <a:rPr sz="1110" b="1" spc="162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</a:t>
              </a:r>
              <a:endParaRPr sz="111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748" marR="4699" indent="-587" algn="ctr">
                <a:lnSpc>
                  <a:spcPct val="125000"/>
                </a:lnSpc>
                <a:spcBef>
                  <a:spcPts val="680"/>
                </a:spcBef>
              </a:pPr>
              <a:r>
                <a:rPr sz="1110" spc="10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r>
                <a:rPr sz="1110" spc="23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7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BigQuery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5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são analisados</a:t>
              </a:r>
              <a:r>
                <a:rPr sz="1110" spc="3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0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</a:t>
              </a:r>
              <a:r>
                <a:rPr sz="1110" spc="3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56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gerar</a:t>
              </a:r>
              <a:r>
                <a:rPr sz="1110" spc="3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51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 acionáveis,</a:t>
              </a:r>
              <a:r>
                <a:rPr sz="1110" spc="162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1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permitindo</a:t>
              </a:r>
              <a:r>
                <a:rPr sz="1110" spc="167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51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análises </a:t>
              </a:r>
              <a:r>
                <a:rPr sz="1110" spc="65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complexas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97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65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tempo</a:t>
              </a:r>
              <a:r>
                <a:rPr sz="1110" spc="28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10" spc="-19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real.</a:t>
              </a:r>
              <a:endParaRPr sz="111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bject 27"/>
          <p:cNvSpPr/>
          <p:nvPr/>
        </p:nvSpPr>
        <p:spPr>
          <a:xfrm>
            <a:off x="-29499" y="8096964"/>
            <a:ext cx="11277600" cy="361236"/>
          </a:xfrm>
          <a:custGeom>
            <a:avLst/>
            <a:gdLst/>
            <a:ahLst/>
            <a:cxnLst/>
            <a:rect l="l" t="t" r="r" b="b"/>
            <a:pathLst>
              <a:path w="12192000" h="390525">
                <a:moveTo>
                  <a:pt x="12191999" y="390524"/>
                </a:moveTo>
                <a:lnTo>
                  <a:pt x="0" y="390524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90524"/>
                </a:lnTo>
                <a:close/>
              </a:path>
            </a:pathLst>
          </a:custGeom>
          <a:solidFill>
            <a:srgbClr val="4FC778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47666" y="2607945"/>
            <a:ext cx="132158" cy="21145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43222" y="2606755"/>
            <a:ext cx="132158" cy="21145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6480" y="2605581"/>
            <a:ext cx="132158" cy="2114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277600" cy="8096965"/>
            <a:chOff x="0" y="0"/>
            <a:chExt cx="12192000" cy="8458200"/>
          </a:xfrm>
        </p:grpSpPr>
        <p:sp>
          <p:nvSpPr>
            <p:cNvPr id="3" name="object 3"/>
            <p:cNvSpPr/>
            <p:nvPr/>
          </p:nvSpPr>
          <p:spPr>
            <a:xfrm>
              <a:off x="0" y="723899"/>
              <a:ext cx="12192000" cy="7734300"/>
            </a:xfrm>
            <a:custGeom>
              <a:avLst/>
              <a:gdLst/>
              <a:ahLst/>
              <a:cxnLst/>
              <a:rect l="l" t="t" r="r" b="b"/>
              <a:pathLst>
                <a:path w="12192000" h="7734300">
                  <a:moveTo>
                    <a:pt x="0" y="7734299"/>
                  </a:moveTo>
                  <a:lnTo>
                    <a:pt x="12191999" y="773429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7734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723900"/>
            </a:xfrm>
            <a:custGeom>
              <a:avLst/>
              <a:gdLst/>
              <a:ahLst/>
              <a:cxnLst/>
              <a:rect l="l" t="t" r="r" b="b"/>
              <a:pathLst>
                <a:path w="12192000" h="723900">
                  <a:moveTo>
                    <a:pt x="12191999" y="723899"/>
                  </a:moveTo>
                  <a:lnTo>
                    <a:pt x="0" y="72389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7238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2424" y="146036"/>
            <a:ext cx="5907538" cy="358111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pc="264" dirty="0">
                <a:latin typeface="Montaser Arabic" panose="020B0604020202020204" charset="-78"/>
                <a:cs typeface="Montaser Arabic" panose="020B0604020202020204" charset="-78"/>
              </a:rPr>
              <a:t>MODELO</a:t>
            </a:r>
            <a:r>
              <a:rPr lang="pt-BR" spc="102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240" dirty="0">
                <a:latin typeface="Montaser Arabic" panose="020B0604020202020204" charset="-78"/>
                <a:cs typeface="Montaser Arabic" panose="020B0604020202020204" charset="-78"/>
              </a:rPr>
              <a:t>DE</a:t>
            </a:r>
            <a:r>
              <a:rPr lang="pt-BR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296" dirty="0">
                <a:latin typeface="Montaser Arabic" panose="020B0604020202020204" charset="-78"/>
                <a:cs typeface="Montaser Arabic" panose="020B0604020202020204" charset="-78"/>
              </a:rPr>
              <a:t>DADOS</a:t>
            </a:r>
            <a:r>
              <a:rPr lang="pt-BR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50" dirty="0">
                <a:latin typeface="Montaser Arabic" panose="020B0604020202020204" charset="-78"/>
                <a:cs typeface="Montaser Arabic" panose="020B0604020202020204" charset="-78"/>
              </a:rPr>
              <a:t>NO</a:t>
            </a:r>
            <a:r>
              <a:rPr lang="pt-BR" spc="102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pc="240" dirty="0">
                <a:latin typeface="Montaser Arabic" panose="020B0604020202020204" charset="-78"/>
                <a:cs typeface="Montaser Arabic" panose="020B0604020202020204" charset="-78"/>
              </a:rPr>
              <a:t>BIGQUERY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17182" y="1674019"/>
            <a:ext cx="5180647" cy="6070520"/>
            <a:chOff x="342900" y="1466850"/>
            <a:chExt cx="5600699" cy="6562724"/>
          </a:xfrm>
        </p:grpSpPr>
        <p:sp>
          <p:nvSpPr>
            <p:cNvPr id="7" name="object 7"/>
            <p:cNvSpPr/>
            <p:nvPr/>
          </p:nvSpPr>
          <p:spPr>
            <a:xfrm>
              <a:off x="380999" y="1466850"/>
              <a:ext cx="5562600" cy="2000250"/>
            </a:xfrm>
            <a:custGeom>
              <a:avLst/>
              <a:gdLst/>
              <a:ahLst/>
              <a:cxnLst/>
              <a:rect l="l" t="t" r="r" b="b"/>
              <a:pathLst>
                <a:path w="5562600" h="2000250">
                  <a:moveTo>
                    <a:pt x="5491402" y="2000249"/>
                  </a:moveTo>
                  <a:lnTo>
                    <a:pt x="71196" y="2000249"/>
                  </a:lnTo>
                  <a:lnTo>
                    <a:pt x="66241" y="1999761"/>
                  </a:lnTo>
                  <a:lnTo>
                    <a:pt x="29705" y="1984627"/>
                  </a:lnTo>
                  <a:lnTo>
                    <a:pt x="3885" y="1948586"/>
                  </a:lnTo>
                  <a:lnTo>
                    <a:pt x="0" y="1929052"/>
                  </a:lnTo>
                  <a:lnTo>
                    <a:pt x="0" y="19240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2" y="0"/>
                  </a:lnTo>
                  <a:lnTo>
                    <a:pt x="5532893" y="15621"/>
                  </a:lnTo>
                  <a:lnTo>
                    <a:pt x="5558713" y="51661"/>
                  </a:lnTo>
                  <a:lnTo>
                    <a:pt x="5562599" y="71196"/>
                  </a:lnTo>
                  <a:lnTo>
                    <a:pt x="5562599" y="1929052"/>
                  </a:lnTo>
                  <a:lnTo>
                    <a:pt x="5546977" y="1970543"/>
                  </a:lnTo>
                  <a:lnTo>
                    <a:pt x="5510937" y="1996363"/>
                  </a:lnTo>
                  <a:lnTo>
                    <a:pt x="5496357" y="1999761"/>
                  </a:lnTo>
                  <a:lnTo>
                    <a:pt x="5491402" y="20002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874" y="1609724"/>
              <a:ext cx="5276850" cy="419100"/>
            </a:xfrm>
            <a:custGeom>
              <a:avLst/>
              <a:gdLst/>
              <a:ahLst/>
              <a:cxnLst/>
              <a:rect l="l" t="t" r="r" b="b"/>
              <a:pathLst>
                <a:path w="5276850" h="419100">
                  <a:moveTo>
                    <a:pt x="5276849" y="419099"/>
                  </a:moveTo>
                  <a:lnTo>
                    <a:pt x="0" y="4190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243802" y="0"/>
                  </a:lnTo>
                  <a:lnTo>
                    <a:pt x="5275882" y="28187"/>
                  </a:lnTo>
                  <a:lnTo>
                    <a:pt x="5276849" y="4190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900" y="3609973"/>
              <a:ext cx="5562600" cy="2000250"/>
            </a:xfrm>
            <a:custGeom>
              <a:avLst/>
              <a:gdLst/>
              <a:ahLst/>
              <a:cxnLst/>
              <a:rect l="l" t="t" r="r" b="b"/>
              <a:pathLst>
                <a:path w="5562600" h="2000250">
                  <a:moveTo>
                    <a:pt x="5491402" y="2000249"/>
                  </a:moveTo>
                  <a:lnTo>
                    <a:pt x="71196" y="2000249"/>
                  </a:lnTo>
                  <a:lnTo>
                    <a:pt x="66241" y="1999761"/>
                  </a:lnTo>
                  <a:lnTo>
                    <a:pt x="29705" y="1984626"/>
                  </a:lnTo>
                  <a:lnTo>
                    <a:pt x="3885" y="1948587"/>
                  </a:lnTo>
                  <a:lnTo>
                    <a:pt x="0" y="1929053"/>
                  </a:lnTo>
                  <a:lnTo>
                    <a:pt x="0" y="19240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2" y="0"/>
                  </a:lnTo>
                  <a:lnTo>
                    <a:pt x="5532893" y="15621"/>
                  </a:lnTo>
                  <a:lnTo>
                    <a:pt x="5558713" y="51661"/>
                  </a:lnTo>
                  <a:lnTo>
                    <a:pt x="5562599" y="71196"/>
                  </a:lnTo>
                  <a:lnTo>
                    <a:pt x="5562599" y="1929053"/>
                  </a:lnTo>
                  <a:lnTo>
                    <a:pt x="5546977" y="1970543"/>
                  </a:lnTo>
                  <a:lnTo>
                    <a:pt x="5510937" y="1996363"/>
                  </a:lnTo>
                  <a:lnTo>
                    <a:pt x="5496357" y="1999761"/>
                  </a:lnTo>
                  <a:lnTo>
                    <a:pt x="5491402" y="20002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3874" y="3752849"/>
              <a:ext cx="5276850" cy="419100"/>
            </a:xfrm>
            <a:custGeom>
              <a:avLst/>
              <a:gdLst/>
              <a:ahLst/>
              <a:cxnLst/>
              <a:rect l="l" t="t" r="r" b="b"/>
              <a:pathLst>
                <a:path w="5276850" h="419100">
                  <a:moveTo>
                    <a:pt x="5276849" y="419099"/>
                  </a:moveTo>
                  <a:lnTo>
                    <a:pt x="0" y="4190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243802" y="0"/>
                  </a:lnTo>
                  <a:lnTo>
                    <a:pt x="5275882" y="28187"/>
                  </a:lnTo>
                  <a:lnTo>
                    <a:pt x="5276849" y="4190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999" y="5753099"/>
              <a:ext cx="5562600" cy="2276475"/>
            </a:xfrm>
            <a:custGeom>
              <a:avLst/>
              <a:gdLst/>
              <a:ahLst/>
              <a:cxnLst/>
              <a:rect l="l" t="t" r="r" b="b"/>
              <a:pathLst>
                <a:path w="5562600" h="2276475">
                  <a:moveTo>
                    <a:pt x="5491402" y="2276474"/>
                  </a:moveTo>
                  <a:lnTo>
                    <a:pt x="71196" y="2276474"/>
                  </a:lnTo>
                  <a:lnTo>
                    <a:pt x="66241" y="2275987"/>
                  </a:lnTo>
                  <a:lnTo>
                    <a:pt x="29705" y="2260853"/>
                  </a:lnTo>
                  <a:lnTo>
                    <a:pt x="3885" y="2224812"/>
                  </a:lnTo>
                  <a:lnTo>
                    <a:pt x="0" y="2205278"/>
                  </a:lnTo>
                  <a:lnTo>
                    <a:pt x="0" y="220027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2" y="0"/>
                  </a:lnTo>
                  <a:lnTo>
                    <a:pt x="5532893" y="15621"/>
                  </a:lnTo>
                  <a:lnTo>
                    <a:pt x="5558713" y="51661"/>
                  </a:lnTo>
                  <a:lnTo>
                    <a:pt x="5562599" y="71196"/>
                  </a:lnTo>
                  <a:lnTo>
                    <a:pt x="5562599" y="2205278"/>
                  </a:lnTo>
                  <a:lnTo>
                    <a:pt x="5546977" y="2246769"/>
                  </a:lnTo>
                  <a:lnTo>
                    <a:pt x="5510937" y="2272588"/>
                  </a:lnTo>
                  <a:lnTo>
                    <a:pt x="5496357" y="2275986"/>
                  </a:lnTo>
                  <a:lnTo>
                    <a:pt x="5491402" y="227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3874" y="5895974"/>
              <a:ext cx="5276850" cy="419100"/>
            </a:xfrm>
            <a:custGeom>
              <a:avLst/>
              <a:gdLst/>
              <a:ahLst/>
              <a:cxnLst/>
              <a:rect l="l" t="t" r="r" b="b"/>
              <a:pathLst>
                <a:path w="5276850" h="419100">
                  <a:moveTo>
                    <a:pt x="5276849" y="419099"/>
                  </a:moveTo>
                  <a:lnTo>
                    <a:pt x="0" y="4190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243802" y="0"/>
                  </a:lnTo>
                  <a:lnTo>
                    <a:pt x="5275882" y="28186"/>
                  </a:lnTo>
                  <a:lnTo>
                    <a:pt x="5276849" y="4190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124" y="1743074"/>
              <a:ext cx="190499" cy="1523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72837" y="1269636"/>
            <a:ext cx="3465513" cy="268087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665" b="1" spc="153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Tabelas</a:t>
            </a:r>
            <a:r>
              <a:rPr sz="1665" b="1" spc="97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65" b="1" spc="176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Criadas</a:t>
            </a:r>
            <a:endParaRPr sz="166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7641" y="1891348"/>
            <a:ext cx="666671" cy="182679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110" b="1" spc="93" dirty="0">
                <a:solidFill>
                  <a:srgbClr val="FFFFFF"/>
                </a:solidFill>
                <a:latin typeface="Trebuchet MS"/>
                <a:cs typeface="Trebuchet MS"/>
              </a:rPr>
              <a:t>Clientes</a:t>
            </a:r>
            <a:endParaRPr sz="111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4584" y="2317195"/>
            <a:ext cx="140970" cy="907494"/>
            <a:chOff x="523875" y="2162175"/>
            <a:chExt cx="152400" cy="98107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75" y="2162175"/>
              <a:ext cx="152399" cy="1523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75" y="2438400"/>
              <a:ext cx="133349" cy="1523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875" y="2733675"/>
              <a:ext cx="152399" cy="1142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875" y="2990850"/>
              <a:ext cx="114299" cy="1523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49049" y="2192670"/>
            <a:ext cx="858155" cy="1046313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28781" marR="4699" indent="17621">
              <a:lnSpc>
                <a:spcPct val="151000"/>
              </a:lnSpc>
              <a:spcBef>
                <a:spcPts val="93"/>
              </a:spcBef>
            </a:pPr>
            <a:r>
              <a:rPr sz="1110" b="1" spc="74" dirty="0">
                <a:solidFill>
                  <a:srgbClr val="FFA079"/>
                </a:solidFill>
                <a:latin typeface="Trebuchet MS"/>
                <a:cs typeface="Trebuchet MS"/>
              </a:rPr>
              <a:t>ID_Cliente </a:t>
            </a:r>
            <a:r>
              <a:rPr sz="1110" spc="83" dirty="0">
                <a:latin typeface="Trebuchet MS"/>
                <a:cs typeface="Trebuchet MS"/>
              </a:rPr>
              <a:t>Nome</a:t>
            </a:r>
            <a:r>
              <a:rPr sz="1110" spc="463" dirty="0">
                <a:latin typeface="Trebuchet MS"/>
                <a:cs typeface="Trebuchet MS"/>
              </a:rPr>
              <a:t> </a:t>
            </a:r>
            <a:r>
              <a:rPr sz="1110" spc="56" dirty="0">
                <a:latin typeface="Trebuchet MS"/>
                <a:cs typeface="Trebuchet MS"/>
              </a:rPr>
              <a:t>Email</a:t>
            </a:r>
            <a:endParaRPr sz="1110">
              <a:latin typeface="Trebuchet MS"/>
              <a:cs typeface="Trebuchet MS"/>
            </a:endParaRPr>
          </a:p>
          <a:p>
            <a:pPr marL="11748">
              <a:spcBef>
                <a:spcPts val="680"/>
              </a:spcBef>
            </a:pPr>
            <a:r>
              <a:rPr sz="1110" spc="69" dirty="0">
                <a:latin typeface="Trebuchet MS"/>
                <a:cs typeface="Trebuchet MS"/>
              </a:rPr>
              <a:t>Estado</a:t>
            </a:r>
            <a:endParaRPr sz="111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4584" y="3911918"/>
            <a:ext cx="211455" cy="1295162"/>
            <a:chOff x="523875" y="3886200"/>
            <a:chExt cx="228600" cy="140017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4" y="3886200"/>
              <a:ext cx="133349" cy="1523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75" y="4305300"/>
              <a:ext cx="152399" cy="152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875" y="4591049"/>
              <a:ext cx="133349" cy="1333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875" y="4857750"/>
              <a:ext cx="171449" cy="1523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875" y="5133974"/>
              <a:ext cx="95249" cy="15239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54778" y="3873738"/>
            <a:ext cx="743029" cy="182679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110" b="1" spc="120" dirty="0">
                <a:solidFill>
                  <a:srgbClr val="FFFFFF"/>
                </a:solidFill>
                <a:latin typeface="Trebuchet MS"/>
                <a:cs typeface="Trebuchet MS"/>
              </a:rPr>
              <a:t>Produtos</a:t>
            </a:r>
            <a:endParaRPr sz="111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1427" y="4175061"/>
            <a:ext cx="951548" cy="1051618"/>
          </a:xfrm>
          <a:prstGeom prst="rect">
            <a:avLst/>
          </a:prstGeom>
        </p:spPr>
        <p:txBody>
          <a:bodyPr vert="horz" wrap="square" lIns="0" tIns="98092" rIns="0" bIns="0" rtlCol="0">
            <a:spAutoFit/>
          </a:bodyPr>
          <a:lstStyle/>
          <a:p>
            <a:pPr marL="64024">
              <a:spcBef>
                <a:spcPts val="772"/>
              </a:spcBef>
            </a:pPr>
            <a:r>
              <a:rPr sz="1110" b="1" spc="93" dirty="0">
                <a:solidFill>
                  <a:srgbClr val="FFA079"/>
                </a:solidFill>
                <a:latin typeface="Trebuchet MS"/>
                <a:cs typeface="Trebuchet MS"/>
              </a:rPr>
              <a:t>ID_Produto</a:t>
            </a:r>
            <a:endParaRPr sz="1110" dirty="0">
              <a:latin typeface="Trebuchet MS"/>
              <a:cs typeface="Trebuchet MS"/>
            </a:endParaRPr>
          </a:p>
          <a:p>
            <a:pPr marL="46403">
              <a:spcBef>
                <a:spcPts val="680"/>
              </a:spcBef>
            </a:pPr>
            <a:r>
              <a:rPr sz="1110" spc="83" dirty="0">
                <a:latin typeface="Trebuchet MS"/>
                <a:cs typeface="Trebuchet MS"/>
              </a:rPr>
              <a:t>Nome</a:t>
            </a:r>
            <a:endParaRPr lang="pt-BR" sz="1110" dirty="0">
              <a:latin typeface="Trebuchet MS"/>
              <a:cs typeface="Trebuchet MS"/>
            </a:endParaRPr>
          </a:p>
          <a:p>
            <a:pPr marL="46403">
              <a:spcBef>
                <a:spcPts val="680"/>
              </a:spcBef>
            </a:pPr>
            <a:r>
              <a:rPr sz="1110" spc="56" dirty="0" err="1">
                <a:latin typeface="Trebuchet MS"/>
                <a:cs typeface="Trebuchet MS"/>
              </a:rPr>
              <a:t>Categoria</a:t>
            </a:r>
            <a:endParaRPr lang="pt-BR" sz="1110" spc="56" dirty="0">
              <a:latin typeface="Trebuchet MS"/>
              <a:cs typeface="Trebuchet MS"/>
            </a:endParaRPr>
          </a:p>
          <a:p>
            <a:pPr marL="46403">
              <a:spcBef>
                <a:spcPts val="680"/>
              </a:spcBef>
            </a:pPr>
            <a:r>
              <a:rPr sz="1110" spc="-19" dirty="0" err="1">
                <a:latin typeface="Trebuchet MS"/>
                <a:cs typeface="Trebuchet MS"/>
              </a:rPr>
              <a:t>Preço</a:t>
            </a:r>
            <a:endParaRPr sz="1110" dirty="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84584" y="5894307"/>
            <a:ext cx="246698" cy="784146"/>
            <a:chOff x="523875" y="6029324"/>
            <a:chExt cx="266700" cy="84772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124" y="6029324"/>
              <a:ext cx="171449" cy="1523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75" y="6448424"/>
              <a:ext cx="152399" cy="1523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75" y="6724649"/>
              <a:ext cx="133349" cy="15239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72837" y="5856129"/>
            <a:ext cx="1075484" cy="1618072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R="161528" algn="r">
              <a:spcBef>
                <a:spcPts val="93"/>
              </a:spcBef>
            </a:pPr>
            <a:r>
              <a:rPr sz="1110" b="1" spc="125" dirty="0">
                <a:solidFill>
                  <a:srgbClr val="FFFFFF"/>
                </a:solidFill>
                <a:latin typeface="Trebuchet MS"/>
                <a:cs typeface="Trebuchet MS"/>
              </a:rPr>
              <a:t>Vendas</a:t>
            </a:r>
            <a:endParaRPr sz="1110" dirty="0">
              <a:latin typeface="Trebuchet MS"/>
              <a:cs typeface="Trebuchet MS"/>
            </a:endParaRPr>
          </a:p>
          <a:p>
            <a:pPr>
              <a:spcBef>
                <a:spcPts val="430"/>
              </a:spcBef>
            </a:pPr>
            <a:endParaRPr sz="1110" dirty="0">
              <a:latin typeface="Trebuchet MS"/>
              <a:cs typeface="Trebuchet MS"/>
            </a:endParaRPr>
          </a:p>
          <a:p>
            <a:pPr marL="222615"/>
            <a:r>
              <a:rPr sz="1110" b="1" spc="93" dirty="0">
                <a:solidFill>
                  <a:srgbClr val="FFA079"/>
                </a:solidFill>
                <a:latin typeface="Trebuchet MS"/>
                <a:cs typeface="Trebuchet MS"/>
              </a:rPr>
              <a:t>ID_Venda</a:t>
            </a:r>
            <a:endParaRPr sz="1110" dirty="0">
              <a:latin typeface="Trebuchet MS"/>
              <a:cs typeface="Trebuchet MS"/>
            </a:endParaRPr>
          </a:p>
          <a:p>
            <a:pPr marR="146844" algn="r">
              <a:spcBef>
                <a:spcPts val="680"/>
              </a:spcBef>
            </a:pPr>
            <a:r>
              <a:rPr sz="1110" spc="42" dirty="0">
                <a:latin typeface="Trebuchet MS"/>
                <a:cs typeface="Trebuchet MS"/>
              </a:rPr>
              <a:t>ID_Cliente</a:t>
            </a:r>
            <a:endParaRPr sz="1110" dirty="0">
              <a:latin typeface="Trebuchet MS"/>
              <a:cs typeface="Trebuchet MS"/>
            </a:endParaRPr>
          </a:p>
          <a:p>
            <a:pPr marR="97504" algn="r">
              <a:spcBef>
                <a:spcPts val="611"/>
              </a:spcBef>
            </a:pPr>
            <a:r>
              <a:rPr sz="1249" spc="134" dirty="0">
                <a:solidFill>
                  <a:srgbClr val="6A7280"/>
                </a:solidFill>
                <a:latin typeface="Arial Black"/>
                <a:cs typeface="Arial Black"/>
              </a:rPr>
              <a:t> </a:t>
            </a:r>
            <a:r>
              <a:rPr sz="1665" spc="62" baseline="2314" dirty="0">
                <a:latin typeface="Trebuchet MS"/>
                <a:cs typeface="Trebuchet MS"/>
              </a:rPr>
              <a:t>ID_Produto</a:t>
            </a:r>
            <a:endParaRPr sz="1665" baseline="2314" dirty="0">
              <a:latin typeface="Trebuchet MS"/>
              <a:cs typeface="Trebuchet MS"/>
            </a:endParaRPr>
          </a:p>
          <a:p>
            <a:pPr marL="11748">
              <a:spcBef>
                <a:spcPts val="513"/>
              </a:spcBef>
            </a:pPr>
            <a:r>
              <a:rPr sz="1249" spc="134" dirty="0">
                <a:solidFill>
                  <a:srgbClr val="6A7280"/>
                </a:solidFill>
                <a:latin typeface="Arial Black"/>
                <a:cs typeface="Arial Black"/>
              </a:rPr>
              <a:t> </a:t>
            </a:r>
            <a:r>
              <a:rPr lang="pt-BR" sz="1249" spc="134" dirty="0">
                <a:solidFill>
                  <a:srgbClr val="6A7280"/>
                </a:solidFill>
                <a:latin typeface="Arial Black"/>
                <a:cs typeface="Arial Black"/>
              </a:rPr>
              <a:t>  </a:t>
            </a:r>
            <a:r>
              <a:rPr sz="1665" spc="104" baseline="2314" dirty="0">
                <a:latin typeface="Trebuchet MS"/>
                <a:cs typeface="Trebuchet MS"/>
              </a:rPr>
              <a:t>Data</a:t>
            </a:r>
            <a:endParaRPr sz="1665" baseline="2314" dirty="0">
              <a:latin typeface="Trebuchet MS"/>
              <a:cs typeface="Trebuchet MS"/>
            </a:endParaRPr>
          </a:p>
          <a:p>
            <a:pPr marL="11748">
              <a:spcBef>
                <a:spcPts val="513"/>
              </a:spcBef>
            </a:pPr>
            <a:r>
              <a:rPr lang="pt-BR" sz="1249" spc="134" dirty="0">
                <a:solidFill>
                  <a:srgbClr val="6A7280"/>
                </a:solidFill>
                <a:latin typeface="Arial Black"/>
                <a:cs typeface="Arial Black"/>
              </a:rPr>
              <a:t>   </a:t>
            </a:r>
            <a:r>
              <a:rPr sz="1665" spc="90" baseline="2314" dirty="0" err="1">
                <a:latin typeface="Trebuchet MS"/>
                <a:cs typeface="Trebuchet MS"/>
              </a:rPr>
              <a:t>Quantidade</a:t>
            </a:r>
            <a:endParaRPr sz="1665" baseline="2314" dirty="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79769" y="1674018"/>
            <a:ext cx="5145405" cy="4246721"/>
            <a:chOff x="6248399" y="1466849"/>
            <a:chExt cx="5562600" cy="4591050"/>
          </a:xfrm>
        </p:grpSpPr>
        <p:sp>
          <p:nvSpPr>
            <p:cNvPr id="36" name="object 36"/>
            <p:cNvSpPr/>
            <p:nvPr/>
          </p:nvSpPr>
          <p:spPr>
            <a:xfrm>
              <a:off x="6272212" y="1466849"/>
              <a:ext cx="5539105" cy="2324100"/>
            </a:xfrm>
            <a:custGeom>
              <a:avLst/>
              <a:gdLst/>
              <a:ahLst/>
              <a:cxnLst/>
              <a:rect l="l" t="t" r="r" b="b"/>
              <a:pathLst>
                <a:path w="5539105" h="2324100">
                  <a:moveTo>
                    <a:pt x="5467590" y="2324099"/>
                  </a:moveTo>
                  <a:lnTo>
                    <a:pt x="0" y="2324099"/>
                  </a:lnTo>
                  <a:lnTo>
                    <a:pt x="0" y="0"/>
                  </a:lnTo>
                  <a:lnTo>
                    <a:pt x="5467590" y="0"/>
                  </a:lnTo>
                  <a:lnTo>
                    <a:pt x="5509081" y="15621"/>
                  </a:lnTo>
                  <a:lnTo>
                    <a:pt x="5534901" y="51661"/>
                  </a:lnTo>
                  <a:lnTo>
                    <a:pt x="5538787" y="71196"/>
                  </a:lnTo>
                  <a:lnTo>
                    <a:pt x="5538787" y="2252903"/>
                  </a:lnTo>
                  <a:lnTo>
                    <a:pt x="5523164" y="2294393"/>
                  </a:lnTo>
                  <a:lnTo>
                    <a:pt x="5487125" y="2320213"/>
                  </a:lnTo>
                  <a:lnTo>
                    <a:pt x="5467590" y="2324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48399" y="1466849"/>
              <a:ext cx="47625" cy="2324100"/>
            </a:xfrm>
            <a:custGeom>
              <a:avLst/>
              <a:gdLst/>
              <a:ahLst/>
              <a:cxnLst/>
              <a:rect l="l" t="t" r="r" b="b"/>
              <a:pathLst>
                <a:path w="47625" h="2324100">
                  <a:moveTo>
                    <a:pt x="47624" y="2324099"/>
                  </a:moveTo>
                  <a:lnTo>
                    <a:pt x="0" y="2324099"/>
                  </a:lnTo>
                  <a:lnTo>
                    <a:pt x="0" y="0"/>
                  </a:lnTo>
                  <a:lnTo>
                    <a:pt x="47624" y="0"/>
                  </a:lnTo>
                  <a:lnTo>
                    <a:pt x="47624" y="2324099"/>
                  </a:lnTo>
                  <a:close/>
                </a:path>
              </a:pathLst>
            </a:custGeom>
            <a:solidFill>
              <a:srgbClr val="FFA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72212" y="3943349"/>
              <a:ext cx="5539105" cy="2114550"/>
            </a:xfrm>
            <a:custGeom>
              <a:avLst/>
              <a:gdLst/>
              <a:ahLst/>
              <a:cxnLst/>
              <a:rect l="l" t="t" r="r" b="b"/>
              <a:pathLst>
                <a:path w="5539105" h="2114550">
                  <a:moveTo>
                    <a:pt x="5467590" y="2114549"/>
                  </a:moveTo>
                  <a:lnTo>
                    <a:pt x="0" y="2114549"/>
                  </a:lnTo>
                  <a:lnTo>
                    <a:pt x="0" y="0"/>
                  </a:lnTo>
                  <a:lnTo>
                    <a:pt x="5467590" y="0"/>
                  </a:lnTo>
                  <a:lnTo>
                    <a:pt x="5472545" y="488"/>
                  </a:lnTo>
                  <a:lnTo>
                    <a:pt x="5509081" y="15621"/>
                  </a:lnTo>
                  <a:lnTo>
                    <a:pt x="5534901" y="51661"/>
                  </a:lnTo>
                  <a:lnTo>
                    <a:pt x="5538787" y="71196"/>
                  </a:lnTo>
                  <a:lnTo>
                    <a:pt x="5538787" y="2043353"/>
                  </a:lnTo>
                  <a:lnTo>
                    <a:pt x="5523164" y="2084844"/>
                  </a:lnTo>
                  <a:lnTo>
                    <a:pt x="5487125" y="2110663"/>
                  </a:lnTo>
                  <a:lnTo>
                    <a:pt x="5467590" y="21145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48399" y="3943349"/>
              <a:ext cx="47625" cy="2114550"/>
            </a:xfrm>
            <a:custGeom>
              <a:avLst/>
              <a:gdLst/>
              <a:ahLst/>
              <a:cxnLst/>
              <a:rect l="l" t="t" r="r" b="b"/>
              <a:pathLst>
                <a:path w="47625" h="2114550">
                  <a:moveTo>
                    <a:pt x="47624" y="2114549"/>
                  </a:moveTo>
                  <a:lnTo>
                    <a:pt x="0" y="2114549"/>
                  </a:lnTo>
                  <a:lnTo>
                    <a:pt x="0" y="0"/>
                  </a:lnTo>
                  <a:lnTo>
                    <a:pt x="47624" y="0"/>
                  </a:lnTo>
                  <a:lnTo>
                    <a:pt x="47624" y="2114549"/>
                  </a:lnTo>
                  <a:close/>
                </a:path>
              </a:pathLst>
            </a:custGeom>
            <a:solidFill>
              <a:srgbClr val="FFA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823822" y="1239361"/>
            <a:ext cx="3817938" cy="268087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665" b="1" spc="208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Paradigma</a:t>
            </a:r>
            <a:r>
              <a:rPr sz="1665" b="1" spc="88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65" b="1" spc="268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sz="1665" b="1" spc="93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65" b="1" spc="199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Chaves</a:t>
            </a:r>
            <a:endParaRPr sz="166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44234" y="1803242"/>
            <a:ext cx="4838795" cy="695896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388" b="1" spc="130" dirty="0">
                <a:solidFill>
                  <a:srgbClr val="374050"/>
                </a:solidFill>
                <a:latin typeface="Trebuchet MS"/>
                <a:cs typeface="Trebuchet MS"/>
              </a:rPr>
              <a:t>Diferente</a:t>
            </a:r>
            <a:r>
              <a:rPr sz="1388" b="1" spc="69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388" b="1" spc="167" dirty="0">
                <a:solidFill>
                  <a:srgbClr val="374050"/>
                </a:solidFill>
                <a:latin typeface="Trebuchet MS"/>
                <a:cs typeface="Trebuchet MS"/>
              </a:rPr>
              <a:t>do</a:t>
            </a:r>
            <a:r>
              <a:rPr sz="1388" b="1" spc="74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388" b="1" spc="264" dirty="0">
                <a:solidFill>
                  <a:srgbClr val="374050"/>
                </a:solidFill>
                <a:latin typeface="Trebuchet MS"/>
                <a:cs typeface="Trebuchet MS"/>
              </a:rPr>
              <a:t>RDBMS</a:t>
            </a:r>
            <a:r>
              <a:rPr sz="1388" b="1" spc="69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388" b="1" spc="97" dirty="0">
                <a:solidFill>
                  <a:srgbClr val="374050"/>
                </a:solidFill>
                <a:latin typeface="Trebuchet MS"/>
                <a:cs typeface="Trebuchet MS"/>
              </a:rPr>
              <a:t>Tradicional</a:t>
            </a:r>
            <a:endParaRPr sz="1388">
              <a:latin typeface="Trebuchet MS"/>
              <a:cs typeface="Trebuchet MS"/>
            </a:endParaRPr>
          </a:p>
          <a:p>
            <a:pPr marL="11748" marR="4699">
              <a:lnSpc>
                <a:spcPct val="125000"/>
              </a:lnSpc>
              <a:spcBef>
                <a:spcPts val="500"/>
              </a:spcBef>
            </a:pPr>
            <a:r>
              <a:rPr sz="1110" spc="120" dirty="0">
                <a:solidFill>
                  <a:srgbClr val="4A5462"/>
                </a:solidFill>
                <a:latin typeface="Trebuchet MS"/>
                <a:cs typeface="Trebuchet MS"/>
              </a:rPr>
              <a:t>O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88" dirty="0">
                <a:solidFill>
                  <a:srgbClr val="4A5462"/>
                </a:solidFill>
                <a:latin typeface="Trebuchet MS"/>
                <a:cs typeface="Trebuchet MS"/>
              </a:rPr>
              <a:t>BigQuery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88" dirty="0">
                <a:solidFill>
                  <a:srgbClr val="4A5462"/>
                </a:solidFill>
                <a:latin typeface="Trebuchet MS"/>
                <a:cs typeface="Trebuchet MS"/>
              </a:rPr>
              <a:t>não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74" dirty="0">
                <a:solidFill>
                  <a:srgbClr val="4A5462"/>
                </a:solidFill>
                <a:latin typeface="Trebuchet MS"/>
                <a:cs typeface="Trebuchet MS"/>
              </a:rPr>
              <a:t>exige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65" dirty="0">
                <a:solidFill>
                  <a:srgbClr val="4A5462"/>
                </a:solidFill>
                <a:latin typeface="Trebuchet MS"/>
                <a:cs typeface="Trebuchet MS"/>
              </a:rPr>
              <a:t>PRIMARY/FOREIGN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79" dirty="0">
                <a:solidFill>
                  <a:srgbClr val="4A5462"/>
                </a:solidFill>
                <a:latin typeface="Trebuchet MS"/>
                <a:cs typeface="Trebuchet MS"/>
              </a:rPr>
              <a:t>KEY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60" dirty="0">
                <a:solidFill>
                  <a:srgbClr val="4A5462"/>
                </a:solidFill>
                <a:latin typeface="Trebuchet MS"/>
                <a:cs typeface="Trebuchet MS"/>
              </a:rPr>
              <a:t>constraints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83" dirty="0">
                <a:solidFill>
                  <a:srgbClr val="4A5462"/>
                </a:solidFill>
                <a:latin typeface="Trebuchet MS"/>
                <a:cs typeface="Trebuchet MS"/>
              </a:rPr>
              <a:t>no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56" dirty="0">
                <a:solidFill>
                  <a:srgbClr val="4A5462"/>
                </a:solidFill>
                <a:latin typeface="Trebuchet MS"/>
                <a:cs typeface="Trebuchet MS"/>
              </a:rPr>
              <a:t>sentido </a:t>
            </a:r>
            <a:r>
              <a:rPr sz="1110" spc="19" dirty="0">
                <a:solidFill>
                  <a:srgbClr val="4A5462"/>
                </a:solidFill>
                <a:latin typeface="Trebuchet MS"/>
                <a:cs typeface="Trebuchet MS"/>
              </a:rPr>
              <a:t>tradicional</a:t>
            </a:r>
            <a:r>
              <a:rPr sz="1110" spc="105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83" dirty="0">
                <a:solidFill>
                  <a:srgbClr val="4A5462"/>
                </a:solidFill>
                <a:latin typeface="Trebuchet MS"/>
                <a:cs typeface="Trebuchet MS"/>
              </a:rPr>
              <a:t>de</a:t>
            </a:r>
            <a:r>
              <a:rPr sz="1110" spc="11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120" dirty="0">
                <a:solidFill>
                  <a:srgbClr val="4A5462"/>
                </a:solidFill>
                <a:latin typeface="Trebuchet MS"/>
                <a:cs typeface="Trebuchet MS"/>
              </a:rPr>
              <a:t>um</a:t>
            </a:r>
            <a:r>
              <a:rPr sz="1110" spc="105" dirty="0">
                <a:solidFill>
                  <a:srgbClr val="4A5462"/>
                </a:solidFill>
                <a:latin typeface="Trebuchet MS"/>
                <a:cs typeface="Trebuchet MS"/>
              </a:rPr>
              <a:t> RDBMS.</a:t>
            </a:r>
            <a:endParaRPr sz="111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0" y="2546272"/>
            <a:ext cx="11277600" cy="5911929"/>
            <a:chOff x="0" y="2409826"/>
            <a:chExt cx="12192000" cy="6391273"/>
          </a:xfrm>
        </p:grpSpPr>
        <p:pic>
          <p:nvPicPr>
            <p:cNvPr id="43" name="object 43"/>
            <p:cNvPicPr/>
            <p:nvPr/>
          </p:nvPicPr>
          <p:blipFill>
            <a:blip r:embed="rId12" cstate="print"/>
            <a:srcRect r="27732"/>
            <a:stretch>
              <a:fillRect/>
            </a:stretch>
          </p:blipFill>
          <p:spPr>
            <a:xfrm>
              <a:off x="6772431" y="2409826"/>
              <a:ext cx="5229227" cy="105727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8899" y="5038724"/>
              <a:ext cx="152399" cy="1523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8899" y="5381624"/>
              <a:ext cx="152399" cy="1523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8899" y="5724524"/>
              <a:ext cx="152399" cy="15239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0" y="8410574"/>
              <a:ext cx="12192000" cy="390525"/>
            </a:xfrm>
            <a:custGeom>
              <a:avLst/>
              <a:gdLst/>
              <a:ahLst/>
              <a:cxnLst/>
              <a:rect l="l" t="t" r="r" b="b"/>
              <a:pathLst>
                <a:path w="12192000" h="390525">
                  <a:moveTo>
                    <a:pt x="12191999" y="390524"/>
                  </a:moveTo>
                  <a:lnTo>
                    <a:pt x="0" y="390524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390524"/>
                  </a:lnTo>
                  <a:close/>
                </a:path>
              </a:pathLst>
            </a:custGeom>
            <a:solidFill>
              <a:srgbClr val="4FC778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944234" y="4094004"/>
            <a:ext cx="4834684" cy="695896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388" b="1" spc="153" dirty="0">
                <a:solidFill>
                  <a:srgbClr val="374050"/>
                </a:solidFill>
                <a:latin typeface="Trebuchet MS"/>
                <a:cs typeface="Trebuchet MS"/>
              </a:rPr>
              <a:t>Relacionamentos</a:t>
            </a:r>
            <a:r>
              <a:rPr sz="1388" b="1" spc="83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388" b="1" spc="153" dirty="0">
                <a:solidFill>
                  <a:srgbClr val="374050"/>
                </a:solidFill>
                <a:latin typeface="Trebuchet MS"/>
                <a:cs typeface="Trebuchet MS"/>
              </a:rPr>
              <a:t>Lógicos</a:t>
            </a:r>
            <a:endParaRPr sz="1388" dirty="0">
              <a:latin typeface="Trebuchet MS"/>
              <a:cs typeface="Trebuchet MS"/>
            </a:endParaRPr>
          </a:p>
          <a:p>
            <a:pPr marL="11748" marR="4699">
              <a:lnSpc>
                <a:spcPct val="125000"/>
              </a:lnSpc>
              <a:spcBef>
                <a:spcPts val="500"/>
              </a:spcBef>
            </a:pPr>
            <a:r>
              <a:rPr sz="1110" spc="120" dirty="0">
                <a:solidFill>
                  <a:srgbClr val="4A5462"/>
                </a:solidFill>
                <a:latin typeface="Trebuchet MS"/>
                <a:cs typeface="Trebuchet MS"/>
              </a:rPr>
              <a:t>Os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65" dirty="0">
                <a:solidFill>
                  <a:srgbClr val="4A5462"/>
                </a:solidFill>
                <a:latin typeface="Trebuchet MS"/>
                <a:cs typeface="Trebuchet MS"/>
              </a:rPr>
              <a:t>relacionamentos</a:t>
            </a:r>
            <a:r>
              <a:rPr sz="111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51" dirty="0">
                <a:solidFill>
                  <a:srgbClr val="4A5462"/>
                </a:solidFill>
                <a:latin typeface="Trebuchet MS"/>
                <a:cs typeface="Trebuchet MS"/>
              </a:rPr>
              <a:t>entre</a:t>
            </a:r>
            <a:r>
              <a:rPr sz="111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111" dirty="0">
                <a:solidFill>
                  <a:srgbClr val="4A5462"/>
                </a:solidFill>
                <a:latin typeface="Trebuchet MS"/>
                <a:cs typeface="Trebuchet MS"/>
              </a:rPr>
              <a:t>as</a:t>
            </a:r>
            <a:r>
              <a:rPr sz="111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65" dirty="0">
                <a:solidFill>
                  <a:srgbClr val="4A5462"/>
                </a:solidFill>
                <a:latin typeface="Trebuchet MS"/>
                <a:cs typeface="Trebuchet MS"/>
              </a:rPr>
              <a:t>tabelas</a:t>
            </a:r>
            <a:r>
              <a:rPr sz="111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97" dirty="0">
                <a:solidFill>
                  <a:srgbClr val="4A5462"/>
                </a:solidFill>
                <a:latin typeface="Trebuchet MS"/>
                <a:cs typeface="Trebuchet MS"/>
              </a:rPr>
              <a:t>são</a:t>
            </a:r>
            <a:r>
              <a:rPr sz="111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65" dirty="0">
                <a:solidFill>
                  <a:srgbClr val="4A5462"/>
                </a:solidFill>
                <a:latin typeface="Trebuchet MS"/>
                <a:cs typeface="Trebuchet MS"/>
              </a:rPr>
              <a:t>estabelecidos</a:t>
            </a:r>
            <a:r>
              <a:rPr sz="111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56" dirty="0">
                <a:solidFill>
                  <a:srgbClr val="4A5462"/>
                </a:solidFill>
                <a:latin typeface="Trebuchet MS"/>
                <a:cs typeface="Trebuchet MS"/>
              </a:rPr>
              <a:t>logicamente </a:t>
            </a:r>
            <a:r>
              <a:rPr sz="1110" spc="74" dirty="0">
                <a:solidFill>
                  <a:srgbClr val="4A5462"/>
                </a:solidFill>
                <a:latin typeface="Trebuchet MS"/>
                <a:cs typeface="Trebuchet MS"/>
              </a:rPr>
              <a:t>através</a:t>
            </a:r>
            <a:r>
              <a:rPr sz="1110" spc="37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83" dirty="0">
                <a:solidFill>
                  <a:srgbClr val="4A5462"/>
                </a:solidFill>
                <a:latin typeface="Trebuchet MS"/>
                <a:cs typeface="Trebuchet MS"/>
              </a:rPr>
              <a:t>de</a:t>
            </a:r>
            <a:r>
              <a:rPr sz="1110" spc="37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74" dirty="0">
                <a:solidFill>
                  <a:srgbClr val="4A5462"/>
                </a:solidFill>
                <a:latin typeface="Trebuchet MS"/>
                <a:cs typeface="Trebuchet MS"/>
              </a:rPr>
              <a:t>operações</a:t>
            </a:r>
            <a:r>
              <a:rPr sz="1110" spc="37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dirty="0">
                <a:solidFill>
                  <a:srgbClr val="4A5462"/>
                </a:solidFill>
                <a:latin typeface="Trebuchet MS"/>
                <a:cs typeface="Trebuchet MS"/>
              </a:rPr>
              <a:t>JOIN</a:t>
            </a:r>
            <a:r>
              <a:rPr sz="1110" spc="37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105" dirty="0">
                <a:solidFill>
                  <a:srgbClr val="4A5462"/>
                </a:solidFill>
                <a:latin typeface="Trebuchet MS"/>
                <a:cs typeface="Trebuchet MS"/>
              </a:rPr>
              <a:t>nas</a:t>
            </a:r>
            <a:r>
              <a:rPr sz="1110" spc="37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51" dirty="0">
                <a:solidFill>
                  <a:srgbClr val="4A5462"/>
                </a:solidFill>
                <a:latin typeface="Trebuchet MS"/>
                <a:cs typeface="Trebuchet MS"/>
              </a:rPr>
              <a:t>consultas.</a:t>
            </a:r>
            <a:endParaRPr sz="1110" dirty="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55690" y="4939823"/>
            <a:ext cx="2691940" cy="182679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110" dirty="0">
                <a:solidFill>
                  <a:srgbClr val="4A5462"/>
                </a:solidFill>
                <a:latin typeface="Trebuchet MS"/>
                <a:cs typeface="Trebuchet MS"/>
              </a:rPr>
              <a:t>Prioriza</a:t>
            </a:r>
            <a:r>
              <a:rPr sz="1110" spc="105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60" dirty="0">
                <a:solidFill>
                  <a:srgbClr val="4A5462"/>
                </a:solidFill>
                <a:latin typeface="Trebuchet MS"/>
                <a:cs typeface="Trebuchet MS"/>
              </a:rPr>
              <a:t>escalabilidade</a:t>
            </a:r>
            <a:r>
              <a:rPr sz="1110" spc="111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74" dirty="0">
                <a:solidFill>
                  <a:srgbClr val="4A5462"/>
                </a:solidFill>
                <a:latin typeface="Trebuchet MS"/>
                <a:cs typeface="Trebuchet MS"/>
              </a:rPr>
              <a:t>e</a:t>
            </a:r>
            <a:r>
              <a:rPr sz="1110" spc="105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88" dirty="0">
                <a:solidFill>
                  <a:srgbClr val="4A5462"/>
                </a:solidFill>
                <a:latin typeface="Trebuchet MS"/>
                <a:cs typeface="Trebuchet MS"/>
              </a:rPr>
              <a:t>desempenho</a:t>
            </a:r>
            <a:endParaRPr sz="111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55690" y="5257006"/>
            <a:ext cx="3355672" cy="507383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110" spc="51" dirty="0">
                <a:solidFill>
                  <a:srgbClr val="4A5462"/>
                </a:solidFill>
                <a:latin typeface="Trebuchet MS"/>
                <a:cs typeface="Trebuchet MS"/>
              </a:rPr>
              <a:t>Ideal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74" dirty="0">
                <a:solidFill>
                  <a:srgbClr val="4A5462"/>
                </a:solidFill>
                <a:latin typeface="Trebuchet MS"/>
                <a:cs typeface="Trebuchet MS"/>
              </a:rPr>
              <a:t>para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83" dirty="0">
                <a:solidFill>
                  <a:srgbClr val="4A5462"/>
                </a:solidFill>
                <a:latin typeface="Trebuchet MS"/>
                <a:cs typeface="Trebuchet MS"/>
              </a:rPr>
              <a:t>cargas</a:t>
            </a:r>
            <a:r>
              <a:rPr sz="111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83" dirty="0">
                <a:solidFill>
                  <a:srgbClr val="4A5462"/>
                </a:solidFill>
                <a:latin typeface="Trebuchet MS"/>
                <a:cs typeface="Trebuchet MS"/>
              </a:rPr>
              <a:t>de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56" dirty="0">
                <a:solidFill>
                  <a:srgbClr val="4A5462"/>
                </a:solidFill>
                <a:latin typeface="Trebuchet MS"/>
                <a:cs typeface="Trebuchet MS"/>
              </a:rPr>
              <a:t>trabalho</a:t>
            </a:r>
            <a:r>
              <a:rPr sz="1110" spc="23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42" dirty="0">
                <a:solidFill>
                  <a:srgbClr val="4A5462"/>
                </a:solidFill>
                <a:latin typeface="Trebuchet MS"/>
                <a:cs typeface="Trebuchet MS"/>
              </a:rPr>
              <a:t>analíticas</a:t>
            </a:r>
            <a:endParaRPr sz="1110">
              <a:latin typeface="Trebuchet MS"/>
              <a:cs typeface="Trebuchet MS"/>
            </a:endParaRPr>
          </a:p>
          <a:p>
            <a:pPr marL="11748">
              <a:spcBef>
                <a:spcPts val="1166"/>
              </a:spcBef>
            </a:pPr>
            <a:r>
              <a:rPr sz="1110" spc="69" dirty="0">
                <a:solidFill>
                  <a:srgbClr val="4A5462"/>
                </a:solidFill>
                <a:latin typeface="Trebuchet MS"/>
                <a:cs typeface="Trebuchet MS"/>
              </a:rPr>
              <a:t>Relacionamentos</a:t>
            </a:r>
            <a:r>
              <a:rPr sz="111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51" dirty="0">
                <a:solidFill>
                  <a:srgbClr val="4A5462"/>
                </a:solidFill>
                <a:latin typeface="Trebuchet MS"/>
                <a:cs typeface="Trebuchet MS"/>
              </a:rPr>
              <a:t>inferidos</a:t>
            </a:r>
            <a:r>
              <a:rPr sz="111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83" dirty="0">
                <a:solidFill>
                  <a:srgbClr val="4A5462"/>
                </a:solidFill>
                <a:latin typeface="Trebuchet MS"/>
                <a:cs typeface="Trebuchet MS"/>
              </a:rPr>
              <a:t>no</a:t>
            </a:r>
            <a:r>
              <a:rPr sz="111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51" dirty="0">
                <a:solidFill>
                  <a:srgbClr val="4A5462"/>
                </a:solidFill>
                <a:latin typeface="Trebuchet MS"/>
                <a:cs typeface="Trebuchet MS"/>
              </a:rPr>
              <a:t>nível</a:t>
            </a:r>
            <a:r>
              <a:rPr sz="1110" spc="28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93" dirty="0">
                <a:solidFill>
                  <a:srgbClr val="4A5462"/>
                </a:solidFill>
                <a:latin typeface="Trebuchet MS"/>
                <a:cs typeface="Trebuchet MS"/>
              </a:rPr>
              <a:t>da</a:t>
            </a:r>
            <a:r>
              <a:rPr sz="1110" spc="32" dirty="0">
                <a:solidFill>
                  <a:srgbClr val="4A5462"/>
                </a:solidFill>
                <a:latin typeface="Trebuchet MS"/>
                <a:cs typeface="Trebuchet MS"/>
              </a:rPr>
              <a:t> </a:t>
            </a:r>
            <a:r>
              <a:rPr sz="1110" spc="56" dirty="0">
                <a:solidFill>
                  <a:srgbClr val="4A5462"/>
                </a:solidFill>
                <a:latin typeface="Trebuchet MS"/>
                <a:cs typeface="Trebuchet MS"/>
              </a:rPr>
              <a:t>consulta</a:t>
            </a:r>
            <a:endParaRPr sz="1110">
              <a:latin typeface="Trebuchet MS"/>
              <a:cs typeface="Trebuchet MS"/>
            </a:endParaRPr>
          </a:p>
        </p:txBody>
      </p:sp>
      <p:pic>
        <p:nvPicPr>
          <p:cNvPr id="56" name="Gráfico 55" descr="Livro fechado com preenchimento sólido">
            <a:extLst>
              <a:ext uri="{FF2B5EF4-FFF2-40B4-BE49-F238E27FC236}">
                <a16:creationId xmlns:a16="http://schemas.microsoft.com/office/drawing/2014/main" id="{47660249-12BB-98D7-0623-5349F7ADAA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1008" y="6726759"/>
            <a:ext cx="188119" cy="188119"/>
          </a:xfrm>
          <a:prstGeom prst="rect">
            <a:avLst/>
          </a:prstGeom>
        </p:spPr>
      </p:pic>
      <p:pic>
        <p:nvPicPr>
          <p:cNvPr id="58" name="Gráfico 57" descr="Folhinha com preenchimento sólido">
            <a:extLst>
              <a:ext uri="{FF2B5EF4-FFF2-40B4-BE49-F238E27FC236}">
                <a16:creationId xmlns:a16="http://schemas.microsoft.com/office/drawing/2014/main" id="{BD8E0281-ADF4-6050-F1A9-8E027593C2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271" y="6961124"/>
            <a:ext cx="264317" cy="264317"/>
          </a:xfrm>
          <a:prstGeom prst="rect">
            <a:avLst/>
          </a:prstGeom>
        </p:spPr>
      </p:pic>
      <p:pic>
        <p:nvPicPr>
          <p:cNvPr id="60" name="Gráfico 59" descr="Cubo com preenchimento sólido">
            <a:extLst>
              <a:ext uri="{FF2B5EF4-FFF2-40B4-BE49-F238E27FC236}">
                <a16:creationId xmlns:a16="http://schemas.microsoft.com/office/drawing/2014/main" id="{9D800BCF-E1F3-DC85-D5DE-D6F3B101FD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517" y="7271120"/>
            <a:ext cx="184070" cy="1840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24" y="1375289"/>
            <a:ext cx="10572750" cy="1047633"/>
          </a:xfrm>
          <a:custGeom>
            <a:avLst/>
            <a:gdLst/>
            <a:ahLst/>
            <a:cxnLst/>
            <a:rect l="l" t="t" r="r" b="b"/>
            <a:pathLst>
              <a:path w="11430000" h="847725">
                <a:moveTo>
                  <a:pt x="11358802" y="847724"/>
                </a:moveTo>
                <a:lnTo>
                  <a:pt x="71196" y="847724"/>
                </a:lnTo>
                <a:lnTo>
                  <a:pt x="66241" y="847236"/>
                </a:lnTo>
                <a:lnTo>
                  <a:pt x="29705" y="832103"/>
                </a:lnTo>
                <a:lnTo>
                  <a:pt x="3885" y="796062"/>
                </a:lnTo>
                <a:lnTo>
                  <a:pt x="0" y="776528"/>
                </a:lnTo>
                <a:lnTo>
                  <a:pt x="0" y="771524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776528"/>
                </a:lnTo>
                <a:lnTo>
                  <a:pt x="11414376" y="818019"/>
                </a:lnTo>
                <a:lnTo>
                  <a:pt x="11378337" y="843839"/>
                </a:lnTo>
                <a:lnTo>
                  <a:pt x="11363757" y="847236"/>
                </a:lnTo>
                <a:lnTo>
                  <a:pt x="11358802" y="847724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282" y="211792"/>
            <a:ext cx="8600274" cy="358111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z="2250" spc="268" dirty="0">
                <a:latin typeface="Montaser Arabic" panose="020B0604020202020204" charset="-78"/>
                <a:cs typeface="Montaser Arabic" panose="020B0604020202020204" charset="-78"/>
              </a:rPr>
              <a:t>INGESTÃO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40" dirty="0">
                <a:latin typeface="Montaser Arabic" panose="020B0604020202020204" charset="-78"/>
                <a:cs typeface="Montaser Arabic" panose="020B0604020202020204" charset="-78"/>
              </a:rPr>
              <a:t>DE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96" dirty="0">
                <a:latin typeface="Montaser Arabic" panose="020B0604020202020204" charset="-78"/>
                <a:cs typeface="Montaser Arabic" panose="020B0604020202020204" charset="-78"/>
              </a:rPr>
              <a:t>DADOS</a:t>
            </a:r>
            <a:r>
              <a:rPr lang="pt-BR" sz="2250" spc="111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54" dirty="0">
                <a:latin typeface="Montaser Arabic" panose="020B0604020202020204" charset="-78"/>
                <a:cs typeface="Montaser Arabic" panose="020B0604020202020204" charset="-78"/>
              </a:rPr>
              <a:t>COM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64" dirty="0">
                <a:latin typeface="Montaser Arabic" panose="020B0604020202020204" charset="-78"/>
                <a:cs typeface="Montaser Arabic" panose="020B0604020202020204" charset="-78"/>
              </a:rPr>
              <a:t>INSERT</a:t>
            </a:r>
            <a:r>
              <a:rPr lang="pt-BR" sz="2250" spc="111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27" dirty="0">
                <a:latin typeface="Montaser Arabic" panose="020B0604020202020204" charset="-78"/>
                <a:cs typeface="Montaser Arabic" panose="020B0604020202020204" charset="-78"/>
              </a:rPr>
              <a:t>INTO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2837" y="975192"/>
            <a:ext cx="3466101" cy="268087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665" b="1" spc="180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sz="1665" b="1" spc="79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65" b="1" spc="189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665" b="1" spc="79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65" b="1" spc="167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Inserção</a:t>
            </a:r>
            <a:endParaRPr sz="166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869" y="1472901"/>
            <a:ext cx="5677569" cy="777248"/>
          </a:xfrm>
          <a:prstGeom prst="rect">
            <a:avLst/>
          </a:prstGeom>
        </p:spPr>
        <p:txBody>
          <a:bodyPr vert="horz" wrap="square" lIns="0" tIns="53451" rIns="0" bIns="0" rtlCol="0">
            <a:spAutoFit/>
          </a:bodyPr>
          <a:lstStyle/>
          <a:p>
            <a:pPr marL="11748">
              <a:spcBef>
                <a:spcPts val="421"/>
              </a:spcBef>
            </a:pPr>
            <a:r>
              <a:rPr sz="1400" dirty="0">
                <a:solidFill>
                  <a:srgbClr val="60A5FA"/>
                </a:solidFill>
                <a:latin typeface="Courier New"/>
                <a:cs typeface="Courier New"/>
              </a:rPr>
              <a:t>INSERT</a:t>
            </a:r>
            <a:r>
              <a:rPr sz="1400" spc="74" dirty="0">
                <a:solidFill>
                  <a:srgbClr val="60A5FA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60A5FA"/>
                </a:solidFill>
                <a:latin typeface="Courier New"/>
                <a:cs typeface="Courier New"/>
              </a:rPr>
              <a:t>INTO</a:t>
            </a:r>
            <a:r>
              <a:rPr sz="1400" spc="79" dirty="0">
                <a:solidFill>
                  <a:srgbClr val="60A5FA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Clientes</a:t>
            </a:r>
            <a:r>
              <a:rPr sz="1400" spc="7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9" dirty="0">
                <a:solidFill>
                  <a:srgbClr val="60A5FA"/>
                </a:solidFill>
                <a:latin typeface="Courier New"/>
                <a:cs typeface="Courier New"/>
              </a:rPr>
              <a:t>VALUES</a:t>
            </a:r>
            <a:endParaRPr sz="1400" dirty="0">
              <a:latin typeface="Courier New"/>
              <a:cs typeface="Courier New"/>
            </a:endParaRPr>
          </a:p>
          <a:p>
            <a:pPr marL="149193">
              <a:spcBef>
                <a:spcPts val="333"/>
              </a:spcBef>
            </a:pPr>
            <a:r>
              <a:rPr sz="1400" dirty="0">
                <a:solidFill>
                  <a:srgbClr val="4ADE80"/>
                </a:solidFill>
                <a:latin typeface="Courier New"/>
                <a:cs typeface="Courier New"/>
              </a:rPr>
              <a:t>(1,</a:t>
            </a:r>
            <a:r>
              <a:rPr sz="1400" spc="97" dirty="0">
                <a:solidFill>
                  <a:srgbClr val="4ADE8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DB973"/>
                </a:solidFill>
                <a:latin typeface="Courier New"/>
                <a:cs typeface="Courier New"/>
              </a:rPr>
              <a:t>'Ana</a:t>
            </a:r>
            <a:r>
              <a:rPr sz="1400" spc="97" dirty="0">
                <a:solidFill>
                  <a:srgbClr val="FDB97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DB973"/>
                </a:solidFill>
                <a:latin typeface="Courier New"/>
                <a:cs typeface="Courier New"/>
              </a:rPr>
              <a:t>Silva'</a:t>
            </a:r>
            <a:r>
              <a:rPr sz="1400" dirty="0">
                <a:solidFill>
                  <a:srgbClr val="4ADE80"/>
                </a:solidFill>
                <a:latin typeface="Courier New"/>
                <a:cs typeface="Courier New"/>
              </a:rPr>
              <a:t>,</a:t>
            </a:r>
            <a:r>
              <a:rPr sz="1400" spc="102" dirty="0">
                <a:solidFill>
                  <a:srgbClr val="4ADE8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DB973"/>
                </a:solidFill>
                <a:latin typeface="Courier New"/>
                <a:cs typeface="Courier New"/>
                <a:hlinkClick r:id="rId2"/>
              </a:rPr>
              <a:t>'ana.s@email.com'</a:t>
            </a:r>
            <a:r>
              <a:rPr sz="1400" dirty="0">
                <a:solidFill>
                  <a:srgbClr val="4ADE80"/>
                </a:solidFill>
                <a:latin typeface="Courier New"/>
                <a:cs typeface="Courier New"/>
                <a:hlinkClick r:id="rId2"/>
              </a:rPr>
              <a:t>,</a:t>
            </a:r>
            <a:r>
              <a:rPr sz="1400" spc="97" dirty="0">
                <a:solidFill>
                  <a:srgbClr val="4ADE80"/>
                </a:solidFill>
                <a:latin typeface="Courier New"/>
                <a:cs typeface="Courier New"/>
              </a:rPr>
              <a:t> </a:t>
            </a:r>
            <a:r>
              <a:rPr sz="1400" spc="-9" dirty="0">
                <a:solidFill>
                  <a:srgbClr val="FDB973"/>
                </a:solidFill>
                <a:latin typeface="Courier New"/>
                <a:cs typeface="Courier New"/>
              </a:rPr>
              <a:t>'SP'</a:t>
            </a:r>
            <a:r>
              <a:rPr sz="1400" spc="-9" dirty="0">
                <a:solidFill>
                  <a:srgbClr val="4ADE80"/>
                </a:solidFill>
                <a:latin typeface="Courier New"/>
                <a:cs typeface="Courier New"/>
              </a:rPr>
              <a:t>),</a:t>
            </a:r>
            <a:endParaRPr sz="1400" dirty="0">
              <a:latin typeface="Courier New"/>
              <a:cs typeface="Courier New"/>
            </a:endParaRPr>
          </a:p>
          <a:p>
            <a:pPr marL="149193">
              <a:spcBef>
                <a:spcPts val="264"/>
              </a:spcBef>
            </a:pPr>
            <a:r>
              <a:rPr sz="1400" dirty="0">
                <a:solidFill>
                  <a:srgbClr val="4ADE80"/>
                </a:solidFill>
                <a:latin typeface="Courier New"/>
                <a:cs typeface="Courier New"/>
              </a:rPr>
              <a:t>(2,</a:t>
            </a:r>
            <a:r>
              <a:rPr sz="1400" spc="105" dirty="0">
                <a:solidFill>
                  <a:srgbClr val="4ADE8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DB973"/>
                </a:solidFill>
                <a:latin typeface="Courier New"/>
                <a:cs typeface="Courier New"/>
              </a:rPr>
              <a:t>'Bruno</a:t>
            </a:r>
            <a:r>
              <a:rPr sz="1400" spc="111" dirty="0">
                <a:solidFill>
                  <a:srgbClr val="FDB97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DB973"/>
                </a:solidFill>
                <a:latin typeface="Courier New"/>
                <a:cs typeface="Courier New"/>
              </a:rPr>
              <a:t>Costa'</a:t>
            </a:r>
            <a:r>
              <a:rPr sz="1400" dirty="0">
                <a:solidFill>
                  <a:srgbClr val="4ADE80"/>
                </a:solidFill>
                <a:latin typeface="Courier New"/>
                <a:cs typeface="Courier New"/>
              </a:rPr>
              <a:t>,</a:t>
            </a:r>
            <a:r>
              <a:rPr sz="1400" spc="111" dirty="0">
                <a:solidFill>
                  <a:srgbClr val="4ADE8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DB973"/>
                </a:solidFill>
                <a:latin typeface="Courier New"/>
                <a:cs typeface="Courier New"/>
                <a:hlinkClick r:id="rId3"/>
              </a:rPr>
              <a:t>'b.costa@email.com'</a:t>
            </a:r>
            <a:r>
              <a:rPr sz="1400" dirty="0">
                <a:solidFill>
                  <a:srgbClr val="4ADE80"/>
                </a:solidFill>
                <a:latin typeface="Courier New"/>
                <a:cs typeface="Courier New"/>
                <a:hlinkClick r:id="rId3"/>
              </a:rPr>
              <a:t>,</a:t>
            </a:r>
            <a:r>
              <a:rPr sz="1400" spc="105" dirty="0">
                <a:solidFill>
                  <a:srgbClr val="4ADE80"/>
                </a:solidFill>
                <a:latin typeface="Courier New"/>
                <a:cs typeface="Courier New"/>
              </a:rPr>
              <a:t> </a:t>
            </a:r>
            <a:r>
              <a:rPr sz="1400" spc="-9" dirty="0">
                <a:solidFill>
                  <a:srgbClr val="FDB973"/>
                </a:solidFill>
                <a:latin typeface="Courier New"/>
                <a:cs typeface="Courier New"/>
              </a:rPr>
              <a:t>'RJ'</a:t>
            </a:r>
            <a:r>
              <a:rPr sz="1400" spc="-9" dirty="0">
                <a:solidFill>
                  <a:srgbClr val="4ADE80"/>
                </a:solidFill>
                <a:latin typeface="Courier New"/>
                <a:cs typeface="Courier New"/>
              </a:rPr>
              <a:t>);</a:t>
            </a:r>
            <a:endParaRPr sz="1400" dirty="0">
              <a:latin typeface="Courier New"/>
              <a:cs typeface="Courier New"/>
            </a:endParaRPr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8F3A8A0-9784-FA93-47CD-313B9E7ECBB8}"/>
              </a:ext>
            </a:extLst>
          </p:cNvPr>
          <p:cNvGrpSpPr/>
          <p:nvPr/>
        </p:nvGrpSpPr>
        <p:grpSpPr>
          <a:xfrm>
            <a:off x="352424" y="4373158"/>
            <a:ext cx="10572750" cy="2467479"/>
            <a:chOff x="352424" y="3761632"/>
            <a:chExt cx="10572750" cy="2467479"/>
          </a:xfrm>
        </p:grpSpPr>
        <p:sp>
          <p:nvSpPr>
            <p:cNvPr id="6" name="object 6"/>
            <p:cNvSpPr txBox="1"/>
            <p:nvPr/>
          </p:nvSpPr>
          <p:spPr>
            <a:xfrm>
              <a:off x="528636" y="3761632"/>
              <a:ext cx="2097724" cy="268087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665" b="1" spc="204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Vantagens</a:t>
              </a:r>
              <a:endParaRPr sz="166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" name="object 7"/>
            <p:cNvGrpSpPr/>
            <p:nvPr/>
          </p:nvGrpSpPr>
          <p:grpSpPr>
            <a:xfrm>
              <a:off x="352424" y="4088129"/>
              <a:ext cx="5215890" cy="933926"/>
              <a:chOff x="380999" y="4076699"/>
              <a:chExt cx="5638800" cy="1009650"/>
            </a:xfrm>
          </p:grpSpPr>
          <p:sp>
            <p:nvSpPr>
              <p:cNvPr id="8" name="object 8"/>
              <p:cNvSpPr/>
              <p:nvPr/>
            </p:nvSpPr>
            <p:spPr>
              <a:xfrm>
                <a:off x="404812" y="4076699"/>
                <a:ext cx="5615305" cy="1009650"/>
              </a:xfrm>
              <a:custGeom>
                <a:avLst/>
                <a:gdLst/>
                <a:ahLst/>
                <a:cxnLst/>
                <a:rect l="l" t="t" r="r" b="b"/>
                <a:pathLst>
                  <a:path w="5615305" h="1009650">
                    <a:moveTo>
                      <a:pt x="5573677" y="1009649"/>
                    </a:moveTo>
                    <a:lnTo>
                      <a:pt x="0" y="1009649"/>
                    </a:lnTo>
                    <a:lnTo>
                      <a:pt x="0" y="0"/>
                    </a:lnTo>
                    <a:lnTo>
                      <a:pt x="5573677" y="0"/>
                    </a:lnTo>
                    <a:lnTo>
                      <a:pt x="5579751" y="1208"/>
                    </a:lnTo>
                    <a:lnTo>
                      <a:pt x="5613778" y="35234"/>
                    </a:lnTo>
                    <a:lnTo>
                      <a:pt x="5614986" y="41309"/>
                    </a:lnTo>
                    <a:lnTo>
                      <a:pt x="5614986" y="968340"/>
                    </a:lnTo>
                    <a:lnTo>
                      <a:pt x="5591421" y="1003607"/>
                    </a:lnTo>
                    <a:lnTo>
                      <a:pt x="5573677" y="10096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380987" y="4076699"/>
                <a:ext cx="666750" cy="1009650"/>
              </a:xfrm>
              <a:custGeom>
                <a:avLst/>
                <a:gdLst/>
                <a:ahLst/>
                <a:cxnLst/>
                <a:rect l="l" t="t" r="r" b="b"/>
                <a:pathLst>
                  <a:path w="666750" h="1009650">
                    <a:moveTo>
                      <a:pt x="47625" y="0"/>
                    </a:moveTo>
                    <a:lnTo>
                      <a:pt x="0" y="0"/>
                    </a:lnTo>
                    <a:lnTo>
                      <a:pt x="0" y="1009650"/>
                    </a:lnTo>
                    <a:lnTo>
                      <a:pt x="47625" y="1009650"/>
                    </a:lnTo>
                    <a:lnTo>
                      <a:pt x="47625" y="0"/>
                    </a:lnTo>
                    <a:close/>
                  </a:path>
                  <a:path w="666750" h="1009650">
                    <a:moveTo>
                      <a:pt x="666750" y="497027"/>
                    </a:moveTo>
                    <a:lnTo>
                      <a:pt x="660654" y="450723"/>
                    </a:lnTo>
                    <a:lnTo>
                      <a:pt x="645642" y="406501"/>
                    </a:lnTo>
                    <a:lnTo>
                      <a:pt x="622287" y="366052"/>
                    </a:lnTo>
                    <a:lnTo>
                      <a:pt x="591502" y="330936"/>
                    </a:lnTo>
                    <a:lnTo>
                      <a:pt x="554443" y="302501"/>
                    </a:lnTo>
                    <a:lnTo>
                      <a:pt x="512546" y="281851"/>
                    </a:lnTo>
                    <a:lnTo>
                      <a:pt x="467436" y="269760"/>
                    </a:lnTo>
                    <a:lnTo>
                      <a:pt x="436435" y="266700"/>
                    </a:lnTo>
                    <a:lnTo>
                      <a:pt x="420827" y="266700"/>
                    </a:lnTo>
                    <a:lnTo>
                      <a:pt x="374523" y="272808"/>
                    </a:lnTo>
                    <a:lnTo>
                      <a:pt x="330301" y="287820"/>
                    </a:lnTo>
                    <a:lnTo>
                      <a:pt x="289852" y="311175"/>
                    </a:lnTo>
                    <a:lnTo>
                      <a:pt x="254736" y="341960"/>
                    </a:lnTo>
                    <a:lnTo>
                      <a:pt x="226301" y="379018"/>
                    </a:lnTo>
                    <a:lnTo>
                      <a:pt x="205651" y="420903"/>
                    </a:lnTo>
                    <a:lnTo>
                      <a:pt x="193560" y="466026"/>
                    </a:lnTo>
                    <a:lnTo>
                      <a:pt x="190500" y="497027"/>
                    </a:lnTo>
                    <a:lnTo>
                      <a:pt x="190500" y="512635"/>
                    </a:lnTo>
                    <a:lnTo>
                      <a:pt x="196608" y="558939"/>
                    </a:lnTo>
                    <a:lnTo>
                      <a:pt x="211620" y="603161"/>
                    </a:lnTo>
                    <a:lnTo>
                      <a:pt x="234975" y="643610"/>
                    </a:lnTo>
                    <a:lnTo>
                      <a:pt x="265760" y="678726"/>
                    </a:lnTo>
                    <a:lnTo>
                      <a:pt x="302818" y="707161"/>
                    </a:lnTo>
                    <a:lnTo>
                      <a:pt x="344716" y="727811"/>
                    </a:lnTo>
                    <a:lnTo>
                      <a:pt x="389826" y="739902"/>
                    </a:lnTo>
                    <a:lnTo>
                      <a:pt x="420827" y="742950"/>
                    </a:lnTo>
                    <a:lnTo>
                      <a:pt x="436435" y="742950"/>
                    </a:lnTo>
                    <a:lnTo>
                      <a:pt x="482739" y="736854"/>
                    </a:lnTo>
                    <a:lnTo>
                      <a:pt x="526961" y="721842"/>
                    </a:lnTo>
                    <a:lnTo>
                      <a:pt x="567410" y="698487"/>
                    </a:lnTo>
                    <a:lnTo>
                      <a:pt x="602526" y="667689"/>
                    </a:lnTo>
                    <a:lnTo>
                      <a:pt x="630961" y="630643"/>
                    </a:lnTo>
                    <a:lnTo>
                      <a:pt x="651611" y="588746"/>
                    </a:lnTo>
                    <a:lnTo>
                      <a:pt x="663702" y="543636"/>
                    </a:lnTo>
                    <a:lnTo>
                      <a:pt x="666750" y="512635"/>
                    </a:lnTo>
                    <a:lnTo>
                      <a:pt x="666750" y="504825"/>
                    </a:lnTo>
                    <a:lnTo>
                      <a:pt x="666750" y="497027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0" name="object 10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3424" y="4514849"/>
                <a:ext cx="152399" cy="142874"/>
              </a:xfrm>
              <a:prstGeom prst="rect">
                <a:avLst/>
              </a:prstGeom>
            </p:spPr>
          </p:pic>
        </p:grpSp>
        <p:sp>
          <p:nvSpPr>
            <p:cNvPr id="11" name="object 11"/>
            <p:cNvSpPr txBox="1"/>
            <p:nvPr/>
          </p:nvSpPr>
          <p:spPr>
            <a:xfrm>
              <a:off x="1089580" y="4172638"/>
              <a:ext cx="3715734" cy="664398"/>
            </a:xfrm>
            <a:prstGeom prst="rect">
              <a:avLst/>
            </a:prstGeom>
          </p:spPr>
          <p:txBody>
            <a:bodyPr vert="horz" wrap="square" lIns="0" tIns="65199" rIns="0" bIns="0" rtlCol="0">
              <a:spAutoFit/>
            </a:bodyPr>
            <a:lstStyle/>
            <a:p>
              <a:pPr marL="11748">
                <a:spcBef>
                  <a:spcPts val="513"/>
                </a:spcBef>
              </a:pPr>
              <a:r>
                <a:rPr sz="1249" b="1" spc="116" dirty="0">
                  <a:solidFill>
                    <a:srgbClr val="374050"/>
                  </a:solidFill>
                  <a:latin typeface="Trebuchet MS"/>
                  <a:cs typeface="Trebuchet MS"/>
                </a:rPr>
                <a:t>Controle</a:t>
              </a:r>
              <a:r>
                <a:rPr sz="1249" b="1" spc="8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Total</a:t>
              </a:r>
              <a:endParaRPr sz="1249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25000"/>
                </a:lnSpc>
                <a:spcBef>
                  <a:spcPts val="42"/>
                </a:spcBef>
              </a:pPr>
              <a:r>
                <a:rPr sz="1110" spc="42" dirty="0">
                  <a:solidFill>
                    <a:srgbClr val="4A5462"/>
                  </a:solidFill>
                  <a:latin typeface="Trebuchet MS"/>
                  <a:cs typeface="Trebuchet MS"/>
                </a:rPr>
                <a:t>Permite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120" dirty="0">
                  <a:solidFill>
                    <a:srgbClr val="4A5462"/>
                  </a:solidFill>
                  <a:latin typeface="Trebuchet MS"/>
                  <a:cs typeface="Trebuchet MS"/>
                </a:rPr>
                <a:t>um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dirty="0">
                  <a:solidFill>
                    <a:srgbClr val="4A5462"/>
                  </a:solidFill>
                  <a:latin typeface="Trebuchet MS"/>
                  <a:cs typeface="Trebuchet MS"/>
                </a:rPr>
                <a:t>controle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granular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sobre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quais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dados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 são 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inseridos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e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como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são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formatados.</a:t>
              </a:r>
              <a:endParaRPr sz="1110" dirty="0">
                <a:latin typeface="Trebuchet MS"/>
                <a:cs typeface="Trebuchet MS"/>
              </a:endParaRPr>
            </a:p>
          </p:txBody>
        </p:sp>
        <p:grpSp>
          <p:nvGrpSpPr>
            <p:cNvPr id="12" name="object 12"/>
            <p:cNvGrpSpPr/>
            <p:nvPr/>
          </p:nvGrpSpPr>
          <p:grpSpPr>
            <a:xfrm>
              <a:off x="5709284" y="4088129"/>
              <a:ext cx="5215890" cy="933926"/>
              <a:chOff x="6172199" y="4076699"/>
              <a:chExt cx="5638800" cy="1009650"/>
            </a:xfrm>
          </p:grpSpPr>
          <p:sp>
            <p:nvSpPr>
              <p:cNvPr id="13" name="object 13"/>
              <p:cNvSpPr/>
              <p:nvPr/>
            </p:nvSpPr>
            <p:spPr>
              <a:xfrm>
                <a:off x="6196012" y="4076699"/>
                <a:ext cx="5615305" cy="1009650"/>
              </a:xfrm>
              <a:custGeom>
                <a:avLst/>
                <a:gdLst/>
                <a:ahLst/>
                <a:cxnLst/>
                <a:rect l="l" t="t" r="r" b="b"/>
                <a:pathLst>
                  <a:path w="5615305" h="1009650">
                    <a:moveTo>
                      <a:pt x="5573676" y="1009649"/>
                    </a:moveTo>
                    <a:lnTo>
                      <a:pt x="0" y="1009649"/>
                    </a:lnTo>
                    <a:lnTo>
                      <a:pt x="0" y="0"/>
                    </a:lnTo>
                    <a:lnTo>
                      <a:pt x="5573676" y="0"/>
                    </a:lnTo>
                    <a:lnTo>
                      <a:pt x="5579751" y="1208"/>
                    </a:lnTo>
                    <a:lnTo>
                      <a:pt x="5613777" y="35234"/>
                    </a:lnTo>
                    <a:lnTo>
                      <a:pt x="5614987" y="41309"/>
                    </a:lnTo>
                    <a:lnTo>
                      <a:pt x="5614987" y="968340"/>
                    </a:lnTo>
                    <a:lnTo>
                      <a:pt x="5591421" y="1003607"/>
                    </a:lnTo>
                    <a:lnTo>
                      <a:pt x="5573676" y="10096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6172199" y="4076699"/>
                <a:ext cx="47625" cy="1009650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009650">
                    <a:moveTo>
                      <a:pt x="47624" y="1009649"/>
                    </a:moveTo>
                    <a:lnTo>
                      <a:pt x="0" y="1009649"/>
                    </a:lnTo>
                    <a:lnTo>
                      <a:pt x="0" y="0"/>
                    </a:lnTo>
                    <a:lnTo>
                      <a:pt x="47624" y="0"/>
                    </a:lnTo>
                    <a:lnTo>
                      <a:pt x="47624" y="100964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6362700" y="4343399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5" y="476249"/>
                    </a:lnTo>
                    <a:lnTo>
                      <a:pt x="222545" y="475867"/>
                    </a:lnTo>
                    <a:lnTo>
                      <a:pt x="184018" y="470152"/>
                    </a:lnTo>
                    <a:lnTo>
                      <a:pt x="139792" y="455138"/>
                    </a:lnTo>
                    <a:lnTo>
                      <a:pt x="99343" y="431785"/>
                    </a:lnTo>
                    <a:lnTo>
                      <a:pt x="64229" y="400989"/>
                    </a:lnTo>
                    <a:lnTo>
                      <a:pt x="35797" y="363935"/>
                    </a:lnTo>
                    <a:lnTo>
                      <a:pt x="15140" y="322045"/>
                    </a:lnTo>
                    <a:lnTo>
                      <a:pt x="3053" y="276931"/>
                    </a:lnTo>
                    <a:lnTo>
                      <a:pt x="0" y="245923"/>
                    </a:lnTo>
                    <a:lnTo>
                      <a:pt x="0" y="230326"/>
                    </a:lnTo>
                    <a:lnTo>
                      <a:pt x="6096" y="184020"/>
                    </a:lnTo>
                    <a:lnTo>
                      <a:pt x="21109" y="139792"/>
                    </a:lnTo>
                    <a:lnTo>
                      <a:pt x="44462" y="99344"/>
                    </a:lnTo>
                    <a:lnTo>
                      <a:pt x="75258" y="64230"/>
                    </a:lnTo>
                    <a:lnTo>
                      <a:pt x="112312" y="35798"/>
                    </a:lnTo>
                    <a:lnTo>
                      <a:pt x="154202" y="15141"/>
                    </a:lnTo>
                    <a:lnTo>
                      <a:pt x="199316" y="3053"/>
                    </a:lnTo>
                    <a:lnTo>
                      <a:pt x="230325" y="0"/>
                    </a:lnTo>
                    <a:lnTo>
                      <a:pt x="245923" y="0"/>
                    </a:lnTo>
                    <a:lnTo>
                      <a:pt x="292228" y="6096"/>
                    </a:lnTo>
                    <a:lnTo>
                      <a:pt x="336455" y="21110"/>
                    </a:lnTo>
                    <a:lnTo>
                      <a:pt x="376903" y="44463"/>
                    </a:lnTo>
                    <a:lnTo>
                      <a:pt x="412018" y="75259"/>
                    </a:lnTo>
                    <a:lnTo>
                      <a:pt x="440449" y="112314"/>
                    </a:lnTo>
                    <a:lnTo>
                      <a:pt x="461107" y="154203"/>
                    </a:lnTo>
                    <a:lnTo>
                      <a:pt x="473194" y="199318"/>
                    </a:lnTo>
                    <a:lnTo>
                      <a:pt x="476249" y="230326"/>
                    </a:lnTo>
                    <a:lnTo>
                      <a:pt x="476249" y="238124"/>
                    </a:lnTo>
                    <a:lnTo>
                      <a:pt x="476249" y="245923"/>
                    </a:lnTo>
                    <a:lnTo>
                      <a:pt x="470152" y="292229"/>
                    </a:lnTo>
                    <a:lnTo>
                      <a:pt x="455138" y="336456"/>
                    </a:lnTo>
                    <a:lnTo>
                      <a:pt x="431784" y="376904"/>
                    </a:lnTo>
                    <a:lnTo>
                      <a:pt x="400988" y="412018"/>
                    </a:lnTo>
                    <a:lnTo>
                      <a:pt x="363934" y="440451"/>
                    </a:lnTo>
                    <a:lnTo>
                      <a:pt x="322044" y="461107"/>
                    </a:lnTo>
                    <a:lnTo>
                      <a:pt x="276930" y="473195"/>
                    </a:lnTo>
                    <a:lnTo>
                      <a:pt x="253703" y="475867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FFA07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6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24624" y="4524374"/>
                <a:ext cx="152399" cy="133349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6446440" y="4172638"/>
              <a:ext cx="3709861" cy="664398"/>
            </a:xfrm>
            <a:prstGeom prst="rect">
              <a:avLst/>
            </a:prstGeom>
          </p:spPr>
          <p:txBody>
            <a:bodyPr vert="horz" wrap="square" lIns="0" tIns="65199" rIns="0" bIns="0" rtlCol="0">
              <a:spAutoFit/>
            </a:bodyPr>
            <a:lstStyle/>
            <a:p>
              <a:pPr marL="11748">
                <a:spcBef>
                  <a:spcPts val="513"/>
                </a:spcBef>
              </a:pPr>
              <a:r>
                <a:rPr sz="1249" b="1" spc="148" dirty="0">
                  <a:solidFill>
                    <a:srgbClr val="374050"/>
                  </a:solidFill>
                  <a:latin typeface="Trebuchet MS"/>
                  <a:cs typeface="Trebuchet MS"/>
                </a:rPr>
                <a:t>Simulação</a:t>
              </a:r>
              <a:r>
                <a:rPr sz="1249" b="1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143" dirty="0">
                  <a:solidFill>
                    <a:srgbClr val="374050"/>
                  </a:solidFill>
                  <a:latin typeface="Trebuchet MS"/>
                  <a:cs typeface="Trebuchet MS"/>
                </a:rPr>
                <a:t>de</a:t>
              </a:r>
              <a:r>
                <a:rPr sz="1249" b="1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139" dirty="0">
                  <a:solidFill>
                    <a:srgbClr val="374050"/>
                  </a:solidFill>
                  <a:latin typeface="Trebuchet MS"/>
                  <a:cs typeface="Trebuchet MS"/>
                </a:rPr>
                <a:t>Ambiente</a:t>
              </a:r>
              <a:r>
                <a:rPr sz="1249" b="1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143" dirty="0">
                  <a:solidFill>
                    <a:srgbClr val="374050"/>
                  </a:solidFill>
                  <a:latin typeface="Trebuchet MS"/>
                  <a:cs typeface="Trebuchet MS"/>
                </a:rPr>
                <a:t>de</a:t>
              </a:r>
              <a:r>
                <a:rPr sz="1249" b="1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130" dirty="0">
                  <a:solidFill>
                    <a:srgbClr val="374050"/>
                  </a:solidFill>
                  <a:latin typeface="Trebuchet MS"/>
                  <a:cs typeface="Trebuchet MS"/>
                </a:rPr>
                <a:t>Produção</a:t>
              </a:r>
              <a:endParaRPr sz="1249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25000"/>
                </a:lnSpc>
                <a:spcBef>
                  <a:spcPts val="42"/>
                </a:spcBef>
              </a:pPr>
              <a:r>
                <a:rPr sz="1110" dirty="0">
                  <a:solidFill>
                    <a:srgbClr val="4A5462"/>
                  </a:solidFill>
                  <a:latin typeface="Trebuchet MS"/>
                  <a:cs typeface="Trebuchet MS"/>
                </a:rPr>
                <a:t>Útil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para</a:t>
              </a:r>
              <a:r>
                <a:rPr sz="1110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testar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e</a:t>
              </a:r>
              <a:r>
                <a:rPr sz="1110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validar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o</a:t>
              </a:r>
              <a:r>
                <a:rPr sz="1110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pipeline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1110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dados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111" dirty="0">
                  <a:solidFill>
                    <a:srgbClr val="4A5462"/>
                  </a:solidFill>
                  <a:latin typeface="Trebuchet MS"/>
                  <a:cs typeface="Trebuchet MS"/>
                </a:rPr>
                <a:t>em</a:t>
              </a:r>
              <a:r>
                <a:rPr sz="1110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um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ambiente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que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mimetiza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a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operação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-9" dirty="0">
                  <a:solidFill>
                    <a:srgbClr val="4A5462"/>
                  </a:solidFill>
                  <a:latin typeface="Trebuchet MS"/>
                  <a:cs typeface="Trebuchet MS"/>
                </a:rPr>
                <a:t>real.</a:t>
              </a:r>
              <a:endParaRPr sz="1110" dirty="0">
                <a:latin typeface="Trebuchet MS"/>
                <a:cs typeface="Trebuchet MS"/>
              </a:endParaRPr>
            </a:p>
          </p:txBody>
        </p:sp>
        <p:grpSp>
          <p:nvGrpSpPr>
            <p:cNvPr id="18" name="object 18"/>
            <p:cNvGrpSpPr/>
            <p:nvPr/>
          </p:nvGrpSpPr>
          <p:grpSpPr>
            <a:xfrm>
              <a:off x="352424" y="5295185"/>
              <a:ext cx="5215890" cy="933926"/>
              <a:chOff x="380999" y="5381624"/>
              <a:chExt cx="5638800" cy="1009650"/>
            </a:xfrm>
          </p:grpSpPr>
          <p:sp>
            <p:nvSpPr>
              <p:cNvPr id="19" name="object 19"/>
              <p:cNvSpPr/>
              <p:nvPr/>
            </p:nvSpPr>
            <p:spPr>
              <a:xfrm>
                <a:off x="404812" y="5381624"/>
                <a:ext cx="5615305" cy="1009650"/>
              </a:xfrm>
              <a:custGeom>
                <a:avLst/>
                <a:gdLst/>
                <a:ahLst/>
                <a:cxnLst/>
                <a:rect l="l" t="t" r="r" b="b"/>
                <a:pathLst>
                  <a:path w="5615305" h="1009650">
                    <a:moveTo>
                      <a:pt x="5573677" y="1009649"/>
                    </a:moveTo>
                    <a:lnTo>
                      <a:pt x="0" y="1009649"/>
                    </a:lnTo>
                    <a:lnTo>
                      <a:pt x="0" y="0"/>
                    </a:lnTo>
                    <a:lnTo>
                      <a:pt x="5573677" y="0"/>
                    </a:lnTo>
                    <a:lnTo>
                      <a:pt x="5579751" y="1208"/>
                    </a:lnTo>
                    <a:lnTo>
                      <a:pt x="5613778" y="35233"/>
                    </a:lnTo>
                    <a:lnTo>
                      <a:pt x="5614986" y="41309"/>
                    </a:lnTo>
                    <a:lnTo>
                      <a:pt x="5614986" y="968340"/>
                    </a:lnTo>
                    <a:lnTo>
                      <a:pt x="5591421" y="1003607"/>
                    </a:lnTo>
                    <a:lnTo>
                      <a:pt x="5573677" y="10096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380999" y="5381624"/>
                <a:ext cx="47625" cy="1009650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009650">
                    <a:moveTo>
                      <a:pt x="47624" y="1009649"/>
                    </a:moveTo>
                    <a:lnTo>
                      <a:pt x="0" y="1009649"/>
                    </a:lnTo>
                    <a:lnTo>
                      <a:pt x="0" y="0"/>
                    </a:lnTo>
                    <a:lnTo>
                      <a:pt x="47624" y="0"/>
                    </a:lnTo>
                    <a:lnTo>
                      <a:pt x="47624" y="100964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571499" y="5648325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6" y="476249"/>
                    </a:lnTo>
                    <a:lnTo>
                      <a:pt x="222545" y="475866"/>
                    </a:lnTo>
                    <a:lnTo>
                      <a:pt x="184020" y="470152"/>
                    </a:lnTo>
                    <a:lnTo>
                      <a:pt x="139793" y="455138"/>
                    </a:lnTo>
                    <a:lnTo>
                      <a:pt x="99345" y="431784"/>
                    </a:lnTo>
                    <a:lnTo>
                      <a:pt x="64230" y="400989"/>
                    </a:lnTo>
                    <a:lnTo>
                      <a:pt x="35798" y="363934"/>
                    </a:lnTo>
                    <a:lnTo>
                      <a:pt x="15141" y="322044"/>
                    </a:lnTo>
                    <a:lnTo>
                      <a:pt x="3053" y="276931"/>
                    </a:lnTo>
                    <a:lnTo>
                      <a:pt x="0" y="245923"/>
                    </a:lnTo>
                    <a:lnTo>
                      <a:pt x="0" y="230325"/>
                    </a:lnTo>
                    <a:lnTo>
                      <a:pt x="6096" y="184019"/>
                    </a:lnTo>
                    <a:lnTo>
                      <a:pt x="21110" y="139792"/>
                    </a:lnTo>
                    <a:lnTo>
                      <a:pt x="44464" y="99345"/>
                    </a:lnTo>
                    <a:lnTo>
                      <a:pt x="75259" y="64230"/>
                    </a:lnTo>
                    <a:lnTo>
                      <a:pt x="112314" y="35797"/>
                    </a:lnTo>
                    <a:lnTo>
                      <a:pt x="154203" y="15140"/>
                    </a:lnTo>
                    <a:lnTo>
                      <a:pt x="199318" y="3053"/>
                    </a:lnTo>
                    <a:lnTo>
                      <a:pt x="230326" y="0"/>
                    </a:lnTo>
                    <a:lnTo>
                      <a:pt x="245923" y="0"/>
                    </a:lnTo>
                    <a:lnTo>
                      <a:pt x="292229" y="6096"/>
                    </a:lnTo>
                    <a:lnTo>
                      <a:pt x="336456" y="21109"/>
                    </a:lnTo>
                    <a:lnTo>
                      <a:pt x="376904" y="44463"/>
                    </a:lnTo>
                    <a:lnTo>
                      <a:pt x="412019" y="75259"/>
                    </a:lnTo>
                    <a:lnTo>
                      <a:pt x="440451" y="112313"/>
                    </a:lnTo>
                    <a:lnTo>
                      <a:pt x="461108" y="154202"/>
                    </a:lnTo>
                    <a:lnTo>
                      <a:pt x="473195" y="199318"/>
                    </a:lnTo>
                    <a:lnTo>
                      <a:pt x="476249" y="230325"/>
                    </a:lnTo>
                    <a:lnTo>
                      <a:pt x="476249" y="238124"/>
                    </a:lnTo>
                    <a:lnTo>
                      <a:pt x="476249" y="245923"/>
                    </a:lnTo>
                    <a:lnTo>
                      <a:pt x="470152" y="292229"/>
                    </a:lnTo>
                    <a:lnTo>
                      <a:pt x="455139" y="336455"/>
                    </a:lnTo>
                    <a:lnTo>
                      <a:pt x="431785" y="376903"/>
                    </a:lnTo>
                    <a:lnTo>
                      <a:pt x="400990" y="412018"/>
                    </a:lnTo>
                    <a:lnTo>
                      <a:pt x="363935" y="440451"/>
                    </a:lnTo>
                    <a:lnTo>
                      <a:pt x="322046" y="461106"/>
                    </a:lnTo>
                    <a:lnTo>
                      <a:pt x="276931" y="473194"/>
                    </a:lnTo>
                    <a:lnTo>
                      <a:pt x="253703" y="475866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D3D3D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2" name="object 22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2949" y="5819774"/>
                <a:ext cx="133349" cy="142874"/>
              </a:xfrm>
              <a:prstGeom prst="rect">
                <a:avLst/>
              </a:prstGeom>
            </p:spPr>
          </p:pic>
        </p:grpSp>
        <p:sp>
          <p:nvSpPr>
            <p:cNvPr id="23" name="object 23"/>
            <p:cNvSpPr txBox="1"/>
            <p:nvPr/>
          </p:nvSpPr>
          <p:spPr>
            <a:xfrm>
              <a:off x="1089580" y="5379694"/>
              <a:ext cx="4236736" cy="664398"/>
            </a:xfrm>
            <a:prstGeom prst="rect">
              <a:avLst/>
            </a:prstGeom>
          </p:spPr>
          <p:txBody>
            <a:bodyPr vert="horz" wrap="square" lIns="0" tIns="65199" rIns="0" bIns="0" rtlCol="0">
              <a:spAutoFit/>
            </a:bodyPr>
            <a:lstStyle/>
            <a:p>
              <a:pPr marL="11748">
                <a:spcBef>
                  <a:spcPts val="513"/>
                </a:spcBef>
              </a:pPr>
              <a:r>
                <a:rPr sz="1249" b="1" spc="120" dirty="0">
                  <a:solidFill>
                    <a:srgbClr val="374050"/>
                  </a:solidFill>
                  <a:latin typeface="Trebuchet MS"/>
                  <a:cs typeface="Trebuchet MS"/>
                </a:rPr>
                <a:t>Ideal</a:t>
              </a:r>
              <a:r>
                <a:rPr sz="1249" b="1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139" dirty="0">
                  <a:solidFill>
                    <a:srgbClr val="374050"/>
                  </a:solidFill>
                  <a:latin typeface="Trebuchet MS"/>
                  <a:cs typeface="Trebuchet MS"/>
                </a:rPr>
                <a:t>para</a:t>
              </a:r>
              <a:r>
                <a:rPr sz="1249" b="1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143" dirty="0">
                  <a:solidFill>
                    <a:srgbClr val="374050"/>
                  </a:solidFill>
                  <a:latin typeface="Trebuchet MS"/>
                  <a:cs typeface="Trebuchet MS"/>
                </a:rPr>
                <a:t>Volumes</a:t>
              </a:r>
              <a:r>
                <a:rPr sz="1249" b="1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153" dirty="0">
                  <a:solidFill>
                    <a:srgbClr val="374050"/>
                  </a:solidFill>
                  <a:latin typeface="Trebuchet MS"/>
                  <a:cs typeface="Trebuchet MS"/>
                </a:rPr>
                <a:t>Médios</a:t>
              </a:r>
              <a:endParaRPr sz="1249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25000"/>
                </a:lnSpc>
                <a:spcBef>
                  <a:spcPts val="42"/>
                </a:spcBef>
              </a:pPr>
              <a:r>
                <a:rPr sz="1110" dirty="0">
                  <a:solidFill>
                    <a:srgbClr val="4A5462"/>
                  </a:solidFill>
                  <a:latin typeface="Trebuchet MS"/>
                  <a:cs typeface="Trebuchet MS"/>
                </a:rPr>
                <a:t>Prático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para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adicionar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conjuntos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97" dirty="0">
                  <a:solidFill>
                    <a:srgbClr val="4A5462"/>
                  </a:solidFill>
                  <a:latin typeface="Trebuchet MS"/>
                  <a:cs typeface="Trebuchet MS"/>
                </a:rPr>
                <a:t>dados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menores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ou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para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atualizações</a:t>
              </a:r>
              <a:r>
                <a:rPr sz="111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pontuais.</a:t>
              </a:r>
              <a:endParaRPr sz="1110" dirty="0">
                <a:latin typeface="Trebuchet MS"/>
                <a:cs typeface="Trebuchet MS"/>
              </a:endParaRPr>
            </a:p>
          </p:txBody>
        </p:sp>
        <p:grpSp>
          <p:nvGrpSpPr>
            <p:cNvPr id="24" name="object 24"/>
            <p:cNvGrpSpPr/>
            <p:nvPr/>
          </p:nvGrpSpPr>
          <p:grpSpPr>
            <a:xfrm>
              <a:off x="5709284" y="5295185"/>
              <a:ext cx="5215890" cy="933926"/>
              <a:chOff x="6172199" y="5381624"/>
              <a:chExt cx="5638800" cy="1009650"/>
            </a:xfrm>
          </p:grpSpPr>
          <p:sp>
            <p:nvSpPr>
              <p:cNvPr id="25" name="object 25"/>
              <p:cNvSpPr/>
              <p:nvPr/>
            </p:nvSpPr>
            <p:spPr>
              <a:xfrm>
                <a:off x="6196012" y="5381624"/>
                <a:ext cx="5615305" cy="1009650"/>
              </a:xfrm>
              <a:custGeom>
                <a:avLst/>
                <a:gdLst/>
                <a:ahLst/>
                <a:cxnLst/>
                <a:rect l="l" t="t" r="r" b="b"/>
                <a:pathLst>
                  <a:path w="5615305" h="1009650">
                    <a:moveTo>
                      <a:pt x="5573676" y="1009649"/>
                    </a:moveTo>
                    <a:lnTo>
                      <a:pt x="0" y="1009649"/>
                    </a:lnTo>
                    <a:lnTo>
                      <a:pt x="0" y="0"/>
                    </a:lnTo>
                    <a:lnTo>
                      <a:pt x="5573676" y="0"/>
                    </a:lnTo>
                    <a:lnTo>
                      <a:pt x="5579751" y="1208"/>
                    </a:lnTo>
                    <a:lnTo>
                      <a:pt x="5613777" y="35233"/>
                    </a:lnTo>
                    <a:lnTo>
                      <a:pt x="5614987" y="41309"/>
                    </a:lnTo>
                    <a:lnTo>
                      <a:pt x="5614987" y="968340"/>
                    </a:lnTo>
                    <a:lnTo>
                      <a:pt x="5591421" y="1003607"/>
                    </a:lnTo>
                    <a:lnTo>
                      <a:pt x="5573676" y="10096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6172199" y="5381624"/>
                <a:ext cx="47625" cy="1009650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009650">
                    <a:moveTo>
                      <a:pt x="47624" y="1009649"/>
                    </a:moveTo>
                    <a:lnTo>
                      <a:pt x="0" y="1009649"/>
                    </a:lnTo>
                    <a:lnTo>
                      <a:pt x="0" y="0"/>
                    </a:lnTo>
                    <a:lnTo>
                      <a:pt x="47624" y="0"/>
                    </a:lnTo>
                    <a:lnTo>
                      <a:pt x="47624" y="100964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6362700" y="5648325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5" y="476249"/>
                    </a:lnTo>
                    <a:lnTo>
                      <a:pt x="222545" y="475866"/>
                    </a:lnTo>
                    <a:lnTo>
                      <a:pt x="184018" y="470152"/>
                    </a:lnTo>
                    <a:lnTo>
                      <a:pt x="139792" y="455138"/>
                    </a:lnTo>
                    <a:lnTo>
                      <a:pt x="99343" y="431784"/>
                    </a:lnTo>
                    <a:lnTo>
                      <a:pt x="64229" y="400989"/>
                    </a:lnTo>
                    <a:lnTo>
                      <a:pt x="35797" y="363934"/>
                    </a:lnTo>
                    <a:lnTo>
                      <a:pt x="15140" y="322044"/>
                    </a:lnTo>
                    <a:lnTo>
                      <a:pt x="3053" y="276931"/>
                    </a:lnTo>
                    <a:lnTo>
                      <a:pt x="0" y="245923"/>
                    </a:lnTo>
                    <a:lnTo>
                      <a:pt x="0" y="230325"/>
                    </a:lnTo>
                    <a:lnTo>
                      <a:pt x="6096" y="184019"/>
                    </a:lnTo>
                    <a:lnTo>
                      <a:pt x="21109" y="139792"/>
                    </a:lnTo>
                    <a:lnTo>
                      <a:pt x="44462" y="99345"/>
                    </a:lnTo>
                    <a:lnTo>
                      <a:pt x="75258" y="64230"/>
                    </a:lnTo>
                    <a:lnTo>
                      <a:pt x="112312" y="35797"/>
                    </a:lnTo>
                    <a:lnTo>
                      <a:pt x="154202" y="15140"/>
                    </a:lnTo>
                    <a:lnTo>
                      <a:pt x="199316" y="3053"/>
                    </a:lnTo>
                    <a:lnTo>
                      <a:pt x="230325" y="0"/>
                    </a:lnTo>
                    <a:lnTo>
                      <a:pt x="245923" y="0"/>
                    </a:lnTo>
                    <a:lnTo>
                      <a:pt x="292228" y="6096"/>
                    </a:lnTo>
                    <a:lnTo>
                      <a:pt x="336455" y="21109"/>
                    </a:lnTo>
                    <a:lnTo>
                      <a:pt x="376903" y="44463"/>
                    </a:lnTo>
                    <a:lnTo>
                      <a:pt x="412018" y="75259"/>
                    </a:lnTo>
                    <a:lnTo>
                      <a:pt x="440449" y="112313"/>
                    </a:lnTo>
                    <a:lnTo>
                      <a:pt x="461107" y="154202"/>
                    </a:lnTo>
                    <a:lnTo>
                      <a:pt x="473194" y="199318"/>
                    </a:lnTo>
                    <a:lnTo>
                      <a:pt x="476249" y="230325"/>
                    </a:lnTo>
                    <a:lnTo>
                      <a:pt x="476249" y="238124"/>
                    </a:lnTo>
                    <a:lnTo>
                      <a:pt x="476249" y="245923"/>
                    </a:lnTo>
                    <a:lnTo>
                      <a:pt x="470152" y="292229"/>
                    </a:lnTo>
                    <a:lnTo>
                      <a:pt x="455138" y="336455"/>
                    </a:lnTo>
                    <a:lnTo>
                      <a:pt x="431784" y="376903"/>
                    </a:lnTo>
                    <a:lnTo>
                      <a:pt x="400988" y="412018"/>
                    </a:lnTo>
                    <a:lnTo>
                      <a:pt x="363934" y="440451"/>
                    </a:lnTo>
                    <a:lnTo>
                      <a:pt x="322044" y="461106"/>
                    </a:lnTo>
                    <a:lnTo>
                      <a:pt x="276930" y="473194"/>
                    </a:lnTo>
                    <a:lnTo>
                      <a:pt x="253703" y="475866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0077B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8" name="object 28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05574" y="5810249"/>
                <a:ext cx="190499" cy="152399"/>
              </a:xfrm>
              <a:prstGeom prst="rect">
                <a:avLst/>
              </a:prstGeom>
            </p:spPr>
          </p:pic>
        </p:grpSp>
        <p:sp>
          <p:nvSpPr>
            <p:cNvPr id="29" name="object 29"/>
            <p:cNvSpPr txBox="1"/>
            <p:nvPr/>
          </p:nvSpPr>
          <p:spPr>
            <a:xfrm>
              <a:off x="6446440" y="5379694"/>
              <a:ext cx="4113975" cy="664398"/>
            </a:xfrm>
            <a:prstGeom prst="rect">
              <a:avLst/>
            </a:prstGeom>
          </p:spPr>
          <p:txBody>
            <a:bodyPr vert="horz" wrap="square" lIns="0" tIns="65199" rIns="0" bIns="0" rtlCol="0">
              <a:spAutoFit/>
            </a:bodyPr>
            <a:lstStyle/>
            <a:p>
              <a:pPr marL="11748">
                <a:spcBef>
                  <a:spcPts val="513"/>
                </a:spcBef>
              </a:pPr>
              <a:r>
                <a:rPr sz="1249" b="1" spc="139" dirty="0">
                  <a:solidFill>
                    <a:srgbClr val="374050"/>
                  </a:solidFill>
                  <a:latin typeface="Trebuchet MS"/>
                  <a:cs typeface="Trebuchet MS"/>
                </a:rPr>
                <a:t>Outras</a:t>
              </a:r>
              <a:r>
                <a:rPr sz="1249" b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153" dirty="0">
                  <a:solidFill>
                    <a:srgbClr val="374050"/>
                  </a:solidFill>
                  <a:latin typeface="Trebuchet MS"/>
                  <a:cs typeface="Trebuchet MS"/>
                </a:rPr>
                <a:t>Opções</a:t>
              </a:r>
              <a:r>
                <a:rPr sz="1249" b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139" dirty="0">
                  <a:solidFill>
                    <a:srgbClr val="374050"/>
                  </a:solidFill>
                  <a:latin typeface="Trebuchet MS"/>
                  <a:cs typeface="Trebuchet MS"/>
                </a:rPr>
                <a:t>para</a:t>
              </a:r>
              <a:r>
                <a:rPr sz="1249" b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148" dirty="0">
                  <a:solidFill>
                    <a:srgbClr val="374050"/>
                  </a:solidFill>
                  <a:latin typeface="Trebuchet MS"/>
                  <a:cs typeface="Trebuchet MS"/>
                </a:rPr>
                <a:t>Grandes</a:t>
              </a:r>
              <a:r>
                <a:rPr sz="1249" b="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49" b="1" spc="134" dirty="0">
                  <a:solidFill>
                    <a:srgbClr val="374050"/>
                  </a:solidFill>
                  <a:latin typeface="Trebuchet MS"/>
                  <a:cs typeface="Trebuchet MS"/>
                </a:rPr>
                <a:t>Volumes</a:t>
              </a:r>
              <a:endParaRPr sz="1249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25000"/>
                </a:lnSpc>
                <a:spcBef>
                  <a:spcPts val="42"/>
                </a:spcBef>
              </a:pPr>
              <a:r>
                <a:rPr sz="111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Carregamento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arquivos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CSV/JSON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do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Cloud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Storage</a:t>
              </a:r>
              <a:r>
                <a:rPr sz="111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ou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ingestão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111" dirty="0">
                  <a:solidFill>
                    <a:srgbClr val="4A5462"/>
                  </a:solidFill>
                  <a:latin typeface="Trebuchet MS"/>
                  <a:cs typeface="Trebuchet MS"/>
                </a:rPr>
                <a:t>em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tempo</a:t>
              </a:r>
              <a:r>
                <a:rPr sz="111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dirty="0">
                  <a:solidFill>
                    <a:srgbClr val="4A5462"/>
                  </a:solidFill>
                  <a:latin typeface="Trebuchet MS"/>
                  <a:cs typeface="Trebuchet MS"/>
                </a:rPr>
                <a:t>real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via</a:t>
              </a:r>
              <a:r>
                <a:rPr sz="111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1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streaming.</a:t>
              </a:r>
              <a:endParaRPr sz="1110" dirty="0">
                <a:latin typeface="Trebuchet MS"/>
                <a:cs typeface="Trebuchet MS"/>
              </a:endParaRP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DC740C05-C2D2-A768-31A4-2A6D9C37D643}"/>
              </a:ext>
            </a:extLst>
          </p:cNvPr>
          <p:cNvGrpSpPr/>
          <p:nvPr/>
        </p:nvGrpSpPr>
        <p:grpSpPr>
          <a:xfrm>
            <a:off x="748901" y="2952641"/>
            <a:ext cx="9857900" cy="942886"/>
            <a:chOff x="581500" y="2643187"/>
            <a:chExt cx="7471410" cy="634365"/>
          </a:xfrm>
        </p:grpSpPr>
        <p:grpSp>
          <p:nvGrpSpPr>
            <p:cNvPr id="30" name="object 30"/>
            <p:cNvGrpSpPr/>
            <p:nvPr/>
          </p:nvGrpSpPr>
          <p:grpSpPr>
            <a:xfrm>
              <a:off x="581500" y="2643187"/>
              <a:ext cx="1127760" cy="634365"/>
              <a:chOff x="628649" y="2514599"/>
              <a:chExt cx="1219200" cy="685800"/>
            </a:xfrm>
          </p:grpSpPr>
          <p:sp>
            <p:nvSpPr>
              <p:cNvPr id="31" name="object 31"/>
              <p:cNvSpPr/>
              <p:nvPr/>
            </p:nvSpPr>
            <p:spPr>
              <a:xfrm>
                <a:off x="628649" y="2514599"/>
                <a:ext cx="121920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1219200" h="685800">
                    <a:moveTo>
                      <a:pt x="1148003" y="685799"/>
                    </a:moveTo>
                    <a:lnTo>
                      <a:pt x="71196" y="685799"/>
                    </a:lnTo>
                    <a:lnTo>
                      <a:pt x="66241" y="685311"/>
                    </a:lnTo>
                    <a:lnTo>
                      <a:pt x="29705" y="670177"/>
                    </a:lnTo>
                    <a:lnTo>
                      <a:pt x="3885" y="634137"/>
                    </a:lnTo>
                    <a:lnTo>
                      <a:pt x="0" y="614603"/>
                    </a:lnTo>
                    <a:lnTo>
                      <a:pt x="0" y="60959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1148003" y="0"/>
                    </a:lnTo>
                    <a:lnTo>
                      <a:pt x="1189494" y="15621"/>
                    </a:lnTo>
                    <a:lnTo>
                      <a:pt x="1215313" y="51661"/>
                    </a:lnTo>
                    <a:lnTo>
                      <a:pt x="1219199" y="71196"/>
                    </a:lnTo>
                    <a:lnTo>
                      <a:pt x="1219199" y="614603"/>
                    </a:lnTo>
                    <a:lnTo>
                      <a:pt x="1203577" y="656093"/>
                    </a:lnTo>
                    <a:lnTo>
                      <a:pt x="1167537" y="681913"/>
                    </a:lnTo>
                    <a:lnTo>
                      <a:pt x="1152958" y="685311"/>
                    </a:lnTo>
                    <a:lnTo>
                      <a:pt x="1148003" y="685799"/>
                    </a:lnTo>
                    <a:close/>
                  </a:path>
                </a:pathLst>
              </a:custGeom>
              <a:solidFill>
                <a:srgbClr val="E4E7E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2" name="object 32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52524" y="2590799"/>
                <a:ext cx="171449" cy="304799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>
              <a:off x="708246" y="3027918"/>
              <a:ext cx="874601" cy="132223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200" spc="9" dirty="0">
                  <a:latin typeface="Trebuchet MS"/>
                  <a:cs typeface="Trebuchet MS"/>
                </a:rPr>
                <a:t>Planilha</a:t>
              </a:r>
              <a:r>
                <a:rPr sz="1200" spc="250" dirty="0">
                  <a:latin typeface="Trebuchet MS"/>
                  <a:cs typeface="Trebuchet MS"/>
                </a:rPr>
                <a:t> </a:t>
              </a:r>
              <a:r>
                <a:rPr sz="1200" spc="37" dirty="0">
                  <a:latin typeface="Trebuchet MS"/>
                  <a:cs typeface="Trebuchet MS"/>
                </a:rPr>
                <a:t>Excel</a:t>
              </a:r>
              <a:endParaRPr sz="1200" dirty="0">
                <a:latin typeface="Trebuchet MS"/>
                <a:cs typeface="Trebuchet MS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8338" y="3039665"/>
              <a:ext cx="185022" cy="211454"/>
            </a:xfrm>
            <a:prstGeom prst="rect">
              <a:avLst/>
            </a:prstGeom>
          </p:spPr>
        </p:pic>
        <p:grpSp>
          <p:nvGrpSpPr>
            <p:cNvPr id="35" name="object 35"/>
            <p:cNvGrpSpPr/>
            <p:nvPr/>
          </p:nvGrpSpPr>
          <p:grpSpPr>
            <a:xfrm>
              <a:off x="2696050" y="2643187"/>
              <a:ext cx="1127760" cy="634365"/>
              <a:chOff x="2914649" y="2514599"/>
              <a:chExt cx="1219200" cy="685800"/>
            </a:xfrm>
          </p:grpSpPr>
          <p:sp>
            <p:nvSpPr>
              <p:cNvPr id="36" name="object 36"/>
              <p:cNvSpPr/>
              <p:nvPr/>
            </p:nvSpPr>
            <p:spPr>
              <a:xfrm>
                <a:off x="2914649" y="2514599"/>
                <a:ext cx="121920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1219200" h="685800">
                    <a:moveTo>
                      <a:pt x="1148003" y="685799"/>
                    </a:moveTo>
                    <a:lnTo>
                      <a:pt x="71196" y="685799"/>
                    </a:lnTo>
                    <a:lnTo>
                      <a:pt x="66241" y="685311"/>
                    </a:lnTo>
                    <a:lnTo>
                      <a:pt x="29705" y="670177"/>
                    </a:lnTo>
                    <a:lnTo>
                      <a:pt x="3885" y="634137"/>
                    </a:lnTo>
                    <a:lnTo>
                      <a:pt x="0" y="614603"/>
                    </a:lnTo>
                    <a:lnTo>
                      <a:pt x="0" y="60959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1148003" y="0"/>
                    </a:lnTo>
                    <a:lnTo>
                      <a:pt x="1189494" y="15621"/>
                    </a:lnTo>
                    <a:lnTo>
                      <a:pt x="1215314" y="51661"/>
                    </a:lnTo>
                    <a:lnTo>
                      <a:pt x="1219199" y="71196"/>
                    </a:lnTo>
                    <a:lnTo>
                      <a:pt x="1219199" y="614603"/>
                    </a:lnTo>
                    <a:lnTo>
                      <a:pt x="1203578" y="656093"/>
                    </a:lnTo>
                    <a:lnTo>
                      <a:pt x="1167537" y="681913"/>
                    </a:lnTo>
                    <a:lnTo>
                      <a:pt x="1152958" y="685311"/>
                    </a:lnTo>
                    <a:lnTo>
                      <a:pt x="1148003" y="685799"/>
                    </a:lnTo>
                    <a:close/>
                  </a:path>
                </a:pathLst>
              </a:custGeom>
              <a:solidFill>
                <a:srgbClr val="E4E7E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7" name="object 37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81374" y="2590799"/>
                <a:ext cx="285749" cy="304799"/>
              </a:xfrm>
              <a:prstGeom prst="rect">
                <a:avLst/>
              </a:prstGeom>
            </p:spPr>
          </p:pic>
        </p:grpSp>
        <p:sp>
          <p:nvSpPr>
            <p:cNvPr id="38" name="object 38"/>
            <p:cNvSpPr txBox="1"/>
            <p:nvPr/>
          </p:nvSpPr>
          <p:spPr>
            <a:xfrm>
              <a:off x="2774475" y="3027918"/>
              <a:ext cx="970931" cy="132223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200" spc="97" dirty="0">
                  <a:latin typeface="Trebuchet MS"/>
                  <a:cs typeface="Trebuchet MS"/>
                </a:rPr>
                <a:t>SQL</a:t>
              </a:r>
              <a:r>
                <a:rPr sz="1200" spc="14" dirty="0">
                  <a:latin typeface="Trebuchet MS"/>
                  <a:cs typeface="Trebuchet MS"/>
                </a:rPr>
                <a:t> </a:t>
              </a:r>
              <a:r>
                <a:rPr sz="1200" spc="46" dirty="0">
                  <a:latin typeface="Trebuchet MS"/>
                  <a:cs typeface="Trebuchet MS"/>
                </a:rPr>
                <a:t>Formatado</a:t>
              </a:r>
              <a:endParaRPr sz="1200" dirty="0">
                <a:latin typeface="Trebuchet MS"/>
                <a:cs typeface="Trebuchet MS"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2888" y="3039665"/>
              <a:ext cx="185022" cy="211454"/>
            </a:xfrm>
            <a:prstGeom prst="rect">
              <a:avLst/>
            </a:prstGeom>
          </p:spPr>
        </p:pic>
        <p:grpSp>
          <p:nvGrpSpPr>
            <p:cNvPr id="40" name="object 40"/>
            <p:cNvGrpSpPr/>
            <p:nvPr/>
          </p:nvGrpSpPr>
          <p:grpSpPr>
            <a:xfrm>
              <a:off x="4810600" y="2643187"/>
              <a:ext cx="1127760" cy="634365"/>
              <a:chOff x="5200649" y="2514599"/>
              <a:chExt cx="1219200" cy="685800"/>
            </a:xfrm>
          </p:grpSpPr>
          <p:sp>
            <p:nvSpPr>
              <p:cNvPr id="41" name="object 41"/>
              <p:cNvSpPr/>
              <p:nvPr/>
            </p:nvSpPr>
            <p:spPr>
              <a:xfrm>
                <a:off x="5200649" y="2514599"/>
                <a:ext cx="121920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1219200" h="685800">
                    <a:moveTo>
                      <a:pt x="1148003" y="685799"/>
                    </a:moveTo>
                    <a:lnTo>
                      <a:pt x="71196" y="685799"/>
                    </a:lnTo>
                    <a:lnTo>
                      <a:pt x="66241" y="685311"/>
                    </a:lnTo>
                    <a:lnTo>
                      <a:pt x="29705" y="670177"/>
                    </a:lnTo>
                    <a:lnTo>
                      <a:pt x="3885" y="634137"/>
                    </a:lnTo>
                    <a:lnTo>
                      <a:pt x="0" y="614603"/>
                    </a:lnTo>
                    <a:lnTo>
                      <a:pt x="0" y="60959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1148003" y="0"/>
                    </a:lnTo>
                    <a:lnTo>
                      <a:pt x="1189493" y="15621"/>
                    </a:lnTo>
                    <a:lnTo>
                      <a:pt x="1215313" y="51661"/>
                    </a:lnTo>
                    <a:lnTo>
                      <a:pt x="1219199" y="71196"/>
                    </a:lnTo>
                    <a:lnTo>
                      <a:pt x="1219199" y="614603"/>
                    </a:lnTo>
                    <a:lnTo>
                      <a:pt x="1203577" y="656093"/>
                    </a:lnTo>
                    <a:lnTo>
                      <a:pt x="1167537" y="681913"/>
                    </a:lnTo>
                    <a:lnTo>
                      <a:pt x="1152958" y="685311"/>
                    </a:lnTo>
                    <a:lnTo>
                      <a:pt x="1148003" y="685799"/>
                    </a:lnTo>
                    <a:close/>
                  </a:path>
                </a:pathLst>
              </a:custGeom>
              <a:solidFill>
                <a:srgbClr val="E4E7E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2" name="object 42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14999" y="2590799"/>
                <a:ext cx="200024" cy="304799"/>
              </a:xfrm>
              <a:prstGeom prst="rect">
                <a:avLst/>
              </a:prstGeom>
            </p:spPr>
          </p:pic>
        </p:grpSp>
        <p:sp>
          <p:nvSpPr>
            <p:cNvPr id="43" name="object 43"/>
            <p:cNvSpPr txBox="1"/>
            <p:nvPr/>
          </p:nvSpPr>
          <p:spPr>
            <a:xfrm>
              <a:off x="5076663" y="3027918"/>
              <a:ext cx="595598" cy="132223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200" spc="60" dirty="0">
                  <a:latin typeface="Trebuchet MS"/>
                  <a:cs typeface="Trebuchet MS"/>
                </a:rPr>
                <a:t>BigQuery</a:t>
              </a:r>
              <a:endParaRPr sz="1200">
                <a:latin typeface="Trebuchet MS"/>
                <a:cs typeface="Trebuchet MS"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7438" y="3039665"/>
              <a:ext cx="185022" cy="211454"/>
            </a:xfrm>
            <a:prstGeom prst="rect">
              <a:avLst/>
            </a:prstGeom>
          </p:spPr>
        </p:pic>
        <p:grpSp>
          <p:nvGrpSpPr>
            <p:cNvPr id="45" name="object 45"/>
            <p:cNvGrpSpPr/>
            <p:nvPr/>
          </p:nvGrpSpPr>
          <p:grpSpPr>
            <a:xfrm>
              <a:off x="6925150" y="2643187"/>
              <a:ext cx="1127760" cy="634365"/>
              <a:chOff x="7486649" y="2514599"/>
              <a:chExt cx="1219200" cy="685800"/>
            </a:xfrm>
          </p:grpSpPr>
          <p:sp>
            <p:nvSpPr>
              <p:cNvPr id="46" name="object 46"/>
              <p:cNvSpPr/>
              <p:nvPr/>
            </p:nvSpPr>
            <p:spPr>
              <a:xfrm>
                <a:off x="7486649" y="2514599"/>
                <a:ext cx="121920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1219200" h="685800">
                    <a:moveTo>
                      <a:pt x="1148002" y="685799"/>
                    </a:moveTo>
                    <a:lnTo>
                      <a:pt x="71196" y="685799"/>
                    </a:lnTo>
                    <a:lnTo>
                      <a:pt x="66240" y="685311"/>
                    </a:lnTo>
                    <a:lnTo>
                      <a:pt x="29704" y="670177"/>
                    </a:lnTo>
                    <a:lnTo>
                      <a:pt x="3885" y="634137"/>
                    </a:lnTo>
                    <a:lnTo>
                      <a:pt x="0" y="614603"/>
                    </a:lnTo>
                    <a:lnTo>
                      <a:pt x="0" y="609599"/>
                    </a:lnTo>
                    <a:lnTo>
                      <a:pt x="0" y="71196"/>
                    </a:lnTo>
                    <a:lnTo>
                      <a:pt x="15620" y="29705"/>
                    </a:lnTo>
                    <a:lnTo>
                      <a:pt x="51660" y="3885"/>
                    </a:lnTo>
                    <a:lnTo>
                      <a:pt x="71196" y="0"/>
                    </a:lnTo>
                    <a:lnTo>
                      <a:pt x="1148002" y="0"/>
                    </a:lnTo>
                    <a:lnTo>
                      <a:pt x="1189494" y="15621"/>
                    </a:lnTo>
                    <a:lnTo>
                      <a:pt x="1215313" y="51661"/>
                    </a:lnTo>
                    <a:lnTo>
                      <a:pt x="1219199" y="71196"/>
                    </a:lnTo>
                    <a:lnTo>
                      <a:pt x="1219199" y="614603"/>
                    </a:lnTo>
                    <a:lnTo>
                      <a:pt x="1203577" y="656093"/>
                    </a:lnTo>
                    <a:lnTo>
                      <a:pt x="1167537" y="681913"/>
                    </a:lnTo>
                    <a:lnTo>
                      <a:pt x="1152958" y="685311"/>
                    </a:lnTo>
                    <a:lnTo>
                      <a:pt x="1148002" y="685799"/>
                    </a:lnTo>
                    <a:close/>
                  </a:path>
                </a:pathLst>
              </a:custGeom>
              <a:solidFill>
                <a:srgbClr val="E4E7E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7" name="object 47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981949" y="2590799"/>
                <a:ext cx="228599" cy="304799"/>
              </a:xfrm>
              <a:prstGeom prst="rect">
                <a:avLst/>
              </a:prstGeom>
            </p:spPr>
          </p:pic>
        </p:grpSp>
        <p:sp>
          <p:nvSpPr>
            <p:cNvPr id="48" name="object 48"/>
            <p:cNvSpPr txBox="1"/>
            <p:nvPr/>
          </p:nvSpPr>
          <p:spPr>
            <a:xfrm>
              <a:off x="7253851" y="3027918"/>
              <a:ext cx="470486" cy="132223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200" spc="46" dirty="0">
                  <a:latin typeface="Trebuchet MS"/>
                  <a:cs typeface="Trebuchet MS"/>
                </a:rPr>
                <a:t>Análise</a:t>
              </a:r>
              <a:endParaRPr sz="1200" dirty="0">
                <a:latin typeface="Trebuchet MS"/>
                <a:cs typeface="Trebuchet MS"/>
              </a:endParaRPr>
            </a:p>
          </p:txBody>
        </p:sp>
      </p:grpSp>
      <p:sp>
        <p:nvSpPr>
          <p:cNvPr id="49" name="object 49"/>
          <p:cNvSpPr/>
          <p:nvPr/>
        </p:nvSpPr>
        <p:spPr>
          <a:xfrm>
            <a:off x="0" y="8096964"/>
            <a:ext cx="11277600" cy="361236"/>
          </a:xfrm>
          <a:custGeom>
            <a:avLst/>
            <a:gdLst/>
            <a:ahLst/>
            <a:cxnLst/>
            <a:rect l="l" t="t" r="r" b="b"/>
            <a:pathLst>
              <a:path w="12192000" h="390525">
                <a:moveTo>
                  <a:pt x="12191999" y="390524"/>
                </a:moveTo>
                <a:lnTo>
                  <a:pt x="0" y="390524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90524"/>
                </a:lnTo>
                <a:close/>
              </a:path>
            </a:pathLst>
          </a:custGeom>
          <a:solidFill>
            <a:srgbClr val="4FC778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3746"/>
            <a:ext cx="11277600" cy="7539446"/>
            <a:chOff x="0" y="0"/>
            <a:chExt cx="12192000" cy="7620000"/>
          </a:xfrm>
        </p:grpSpPr>
        <p:sp>
          <p:nvSpPr>
            <p:cNvPr id="3" name="object 3"/>
            <p:cNvSpPr/>
            <p:nvPr/>
          </p:nvSpPr>
          <p:spPr>
            <a:xfrm>
              <a:off x="0" y="723899"/>
              <a:ext cx="12192000" cy="6896100"/>
            </a:xfrm>
            <a:custGeom>
              <a:avLst/>
              <a:gdLst/>
              <a:ahLst/>
              <a:cxnLst/>
              <a:rect l="l" t="t" r="r" b="b"/>
              <a:pathLst>
                <a:path w="12192000" h="6896100">
                  <a:moveTo>
                    <a:pt x="0" y="6896099"/>
                  </a:moveTo>
                  <a:lnTo>
                    <a:pt x="12191999" y="689609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896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723900"/>
            </a:xfrm>
            <a:custGeom>
              <a:avLst/>
              <a:gdLst/>
              <a:ahLst/>
              <a:cxnLst/>
              <a:rect l="l" t="t" r="r" b="b"/>
              <a:pathLst>
                <a:path w="12192000" h="723900">
                  <a:moveTo>
                    <a:pt x="12191999" y="723899"/>
                  </a:moveTo>
                  <a:lnTo>
                    <a:pt x="0" y="72389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7238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0987" y="1523999"/>
              <a:ext cx="11430000" cy="5762625"/>
            </a:xfrm>
            <a:custGeom>
              <a:avLst/>
              <a:gdLst/>
              <a:ahLst/>
              <a:cxnLst/>
              <a:rect l="l" t="t" r="r" b="b"/>
              <a:pathLst>
                <a:path w="11430000" h="5762625">
                  <a:moveTo>
                    <a:pt x="11430000" y="3023946"/>
                  </a:moveTo>
                  <a:lnTo>
                    <a:pt x="11414379" y="2982455"/>
                  </a:lnTo>
                  <a:lnTo>
                    <a:pt x="11378349" y="2956636"/>
                  </a:lnTo>
                  <a:lnTo>
                    <a:pt x="11358804" y="2952750"/>
                  </a:lnTo>
                  <a:lnTo>
                    <a:pt x="71208" y="2952750"/>
                  </a:lnTo>
                  <a:lnTo>
                    <a:pt x="29718" y="2968383"/>
                  </a:lnTo>
                  <a:lnTo>
                    <a:pt x="3886" y="3004413"/>
                  </a:lnTo>
                  <a:lnTo>
                    <a:pt x="0" y="3023946"/>
                  </a:lnTo>
                  <a:lnTo>
                    <a:pt x="0" y="5686425"/>
                  </a:lnTo>
                  <a:lnTo>
                    <a:pt x="0" y="5691429"/>
                  </a:lnTo>
                  <a:lnTo>
                    <a:pt x="15633" y="5732919"/>
                  </a:lnTo>
                  <a:lnTo>
                    <a:pt x="51663" y="5758739"/>
                  </a:lnTo>
                  <a:lnTo>
                    <a:pt x="71208" y="5762625"/>
                  </a:lnTo>
                  <a:lnTo>
                    <a:pt x="11358804" y="5762625"/>
                  </a:lnTo>
                  <a:lnTo>
                    <a:pt x="11400295" y="5747004"/>
                  </a:lnTo>
                  <a:lnTo>
                    <a:pt x="11426114" y="5710961"/>
                  </a:lnTo>
                  <a:lnTo>
                    <a:pt x="11430000" y="5691429"/>
                  </a:lnTo>
                  <a:lnTo>
                    <a:pt x="11430000" y="3023946"/>
                  </a:lnTo>
                  <a:close/>
                </a:path>
                <a:path w="11430000" h="5762625">
                  <a:moveTo>
                    <a:pt x="11430000" y="71208"/>
                  </a:moveTo>
                  <a:lnTo>
                    <a:pt x="11414379" y="29705"/>
                  </a:lnTo>
                  <a:lnTo>
                    <a:pt x="11378349" y="3886"/>
                  </a:lnTo>
                  <a:lnTo>
                    <a:pt x="11358804" y="0"/>
                  </a:lnTo>
                  <a:lnTo>
                    <a:pt x="71208" y="0"/>
                  </a:lnTo>
                  <a:lnTo>
                    <a:pt x="29718" y="15633"/>
                  </a:lnTo>
                  <a:lnTo>
                    <a:pt x="3886" y="51663"/>
                  </a:lnTo>
                  <a:lnTo>
                    <a:pt x="0" y="71208"/>
                  </a:lnTo>
                  <a:lnTo>
                    <a:pt x="0" y="2733675"/>
                  </a:lnTo>
                  <a:lnTo>
                    <a:pt x="0" y="2738678"/>
                  </a:lnTo>
                  <a:lnTo>
                    <a:pt x="15633" y="2780169"/>
                  </a:lnTo>
                  <a:lnTo>
                    <a:pt x="51663" y="2805988"/>
                  </a:lnTo>
                  <a:lnTo>
                    <a:pt x="71208" y="2809875"/>
                  </a:lnTo>
                  <a:lnTo>
                    <a:pt x="11358804" y="2809875"/>
                  </a:lnTo>
                  <a:lnTo>
                    <a:pt x="11400295" y="2794254"/>
                  </a:lnTo>
                  <a:lnTo>
                    <a:pt x="11426114" y="2758224"/>
                  </a:lnTo>
                  <a:lnTo>
                    <a:pt x="11430000" y="2738678"/>
                  </a:lnTo>
                  <a:lnTo>
                    <a:pt x="11430000" y="71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5597" y="209773"/>
            <a:ext cx="5907538" cy="358111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z="2250" spc="217" dirty="0">
                <a:latin typeface="Montaser Arabic" panose="020B0604020202020204" charset="-78"/>
                <a:cs typeface="Montaser Arabic" panose="020B0604020202020204" charset="-78"/>
              </a:rPr>
              <a:t>ANÁLISE</a:t>
            </a:r>
            <a:r>
              <a:rPr lang="pt-BR" sz="2250" spc="102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40" dirty="0">
                <a:latin typeface="Montaser Arabic" panose="020B0604020202020204" charset="-78"/>
                <a:cs typeface="Montaser Arabic" panose="020B0604020202020204" charset="-78"/>
              </a:rPr>
              <a:t>DE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96" dirty="0">
                <a:latin typeface="Montaser Arabic" panose="020B0604020202020204" charset="-78"/>
                <a:cs typeface="Montaser Arabic" panose="020B0604020202020204" charset="-78"/>
              </a:rPr>
              <a:t>DADOS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54" dirty="0">
                <a:latin typeface="Montaser Arabic" panose="020B0604020202020204" charset="-78"/>
                <a:cs typeface="Montaser Arabic" panose="020B0604020202020204" charset="-78"/>
              </a:rPr>
              <a:t>COM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68" dirty="0">
                <a:latin typeface="Montaser Arabic" panose="020B0604020202020204" charset="-78"/>
                <a:cs typeface="Montaser Arabic" panose="020B0604020202020204" charset="-78"/>
              </a:rPr>
              <a:t>SQL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49258" y="1529459"/>
            <a:ext cx="352425" cy="352425"/>
            <a:chOff x="523874" y="1666874"/>
            <a:chExt cx="381000" cy="381000"/>
          </a:xfrm>
        </p:grpSpPr>
        <p:sp>
          <p:nvSpPr>
            <p:cNvPr id="8" name="object 8"/>
            <p:cNvSpPr/>
            <p:nvPr/>
          </p:nvSpPr>
          <p:spPr>
            <a:xfrm>
              <a:off x="523874" y="166687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21C4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124" y="1781174"/>
              <a:ext cx="190499" cy="1523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72837" y="762521"/>
            <a:ext cx="10629199" cy="1475020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 marR="4699">
              <a:lnSpc>
                <a:spcPct val="125000"/>
              </a:lnSpc>
              <a:spcBef>
                <a:spcPts val="93"/>
              </a:spcBef>
            </a:pPr>
            <a:r>
              <a:rPr sz="1200" spc="120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4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BigQuery,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5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otimizado</a:t>
            </a:r>
            <a:r>
              <a:rPr sz="1200" spc="51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4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69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consultas</a:t>
            </a:r>
            <a:r>
              <a:rPr sz="1200" spc="51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analíticas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11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sz="1200" spc="51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93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grandes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83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volumes</a:t>
            </a:r>
            <a:r>
              <a:rPr sz="1200" spc="51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83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69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dados,</a:t>
            </a:r>
            <a:r>
              <a:rPr sz="1200" spc="51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69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200" spc="51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4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GoogleSQL,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20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</a:t>
            </a:r>
            <a:r>
              <a:rPr sz="1200" spc="51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dialeto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11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sz="1200" spc="51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60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compatível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88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  <a:r>
              <a:rPr sz="1200" spc="51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02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SQL:2011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28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1200" spc="79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extensões</a:t>
            </a:r>
            <a:r>
              <a:rPr sz="1200" spc="37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4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1200" spc="37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65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sz="1200" spc="37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69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geoespacial</a:t>
            </a:r>
            <a:r>
              <a:rPr sz="1200" spc="42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4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200" spc="37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83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sz="1200" spc="37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6" dirty="0">
                <a:solidFill>
                  <a:srgbClr val="374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Learning.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1110" dirty="0">
              <a:latin typeface="Trebuchet MS"/>
              <a:cs typeface="Trebuchet MS"/>
            </a:endParaRPr>
          </a:p>
          <a:p>
            <a:pPr>
              <a:spcBef>
                <a:spcPts val="319"/>
              </a:spcBef>
            </a:pPr>
            <a:endParaRPr sz="1110" dirty="0">
              <a:latin typeface="Trebuchet MS"/>
              <a:cs typeface="Trebuchet MS"/>
            </a:endParaRPr>
          </a:p>
          <a:p>
            <a:pPr marL="601472"/>
            <a:r>
              <a:rPr sz="1388" b="1" spc="157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sz="1388" b="1" spc="69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88" b="1" spc="97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sz="1388" b="1" spc="74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88" b="1" spc="130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Clientes</a:t>
            </a:r>
            <a:r>
              <a:rPr sz="1388" b="1" spc="69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88" b="1" spc="143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sz="1388" b="1" spc="74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88" b="1" spc="162" dirty="0">
                <a:solidFill>
                  <a:srgbClr val="1F2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  <a:endParaRPr sz="138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3320">
              <a:spcBef>
                <a:spcPts val="1526"/>
              </a:spcBef>
            </a:pPr>
            <a:r>
              <a:rPr sz="1400"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7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400" spc="6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distribuição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geográfica</a:t>
            </a:r>
            <a:r>
              <a:rPr sz="1400" spc="6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clientes,</a:t>
            </a:r>
            <a:r>
              <a:rPr sz="1400" spc="6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filtrar</a:t>
            </a:r>
            <a:r>
              <a:rPr sz="1400" spc="6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sz="1400" spc="74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  <a:r>
              <a:rPr sz="1400" spc="6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7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usando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7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cláusula</a:t>
            </a:r>
            <a:r>
              <a:rPr sz="1400" spc="6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116" dirty="0">
                <a:solidFill>
                  <a:srgbClr val="4FC7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sz="1400" spc="116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4104" y="2448765"/>
            <a:ext cx="5083731" cy="1559481"/>
          </a:xfrm>
          <a:custGeom>
            <a:avLst/>
            <a:gdLst/>
            <a:ahLst/>
            <a:cxnLst/>
            <a:rect l="l" t="t" r="r" b="b"/>
            <a:pathLst>
              <a:path w="5495925" h="1685925">
                <a:moveTo>
                  <a:pt x="5442527" y="1685924"/>
                </a:moveTo>
                <a:lnTo>
                  <a:pt x="53397" y="1685924"/>
                </a:lnTo>
                <a:lnTo>
                  <a:pt x="49681" y="1685558"/>
                </a:lnTo>
                <a:lnTo>
                  <a:pt x="14085" y="1666531"/>
                </a:lnTo>
                <a:lnTo>
                  <a:pt x="0" y="1632527"/>
                </a:lnTo>
                <a:lnTo>
                  <a:pt x="0" y="1628774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5442527" y="0"/>
                </a:lnTo>
                <a:lnTo>
                  <a:pt x="5481838" y="19392"/>
                </a:lnTo>
                <a:lnTo>
                  <a:pt x="5495924" y="53397"/>
                </a:lnTo>
                <a:lnTo>
                  <a:pt x="5495924" y="1632527"/>
                </a:lnTo>
                <a:lnTo>
                  <a:pt x="5476532" y="1671838"/>
                </a:lnTo>
                <a:lnTo>
                  <a:pt x="5446243" y="1685558"/>
                </a:lnTo>
                <a:lnTo>
                  <a:pt x="5442527" y="1685924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5709284" y="2660808"/>
            <a:ext cx="5083731" cy="1189434"/>
            <a:chOff x="6172199" y="2533649"/>
            <a:chExt cx="5495925" cy="1285875"/>
          </a:xfrm>
        </p:grpSpPr>
        <p:sp>
          <p:nvSpPr>
            <p:cNvPr id="16" name="object 16"/>
            <p:cNvSpPr/>
            <p:nvPr/>
          </p:nvSpPr>
          <p:spPr>
            <a:xfrm>
              <a:off x="6191249" y="3057524"/>
              <a:ext cx="5476875" cy="762000"/>
            </a:xfrm>
            <a:custGeom>
              <a:avLst/>
              <a:gdLst/>
              <a:ahLst/>
              <a:cxnLst/>
              <a:rect l="l" t="t" r="r" b="b"/>
              <a:pathLst>
                <a:path w="5476875" h="762000">
                  <a:moveTo>
                    <a:pt x="5443825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5443825" y="0"/>
                  </a:lnTo>
                  <a:lnTo>
                    <a:pt x="5448684" y="966"/>
                  </a:lnTo>
                  <a:lnTo>
                    <a:pt x="5475906" y="28187"/>
                  </a:lnTo>
                  <a:lnTo>
                    <a:pt x="5476873" y="33047"/>
                  </a:lnTo>
                  <a:lnTo>
                    <a:pt x="5476873" y="728952"/>
                  </a:lnTo>
                  <a:lnTo>
                    <a:pt x="5448684" y="761032"/>
                  </a:lnTo>
                  <a:lnTo>
                    <a:pt x="5443825" y="761999"/>
                  </a:lnTo>
                  <a:close/>
                </a:path>
              </a:pathLst>
            </a:custGeom>
            <a:solidFill>
              <a:srgbClr val="4FC778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72199" y="3057524"/>
              <a:ext cx="38100" cy="762000"/>
            </a:xfrm>
            <a:custGeom>
              <a:avLst/>
              <a:gdLst/>
              <a:ahLst/>
              <a:cxnLst/>
              <a:rect l="l" t="t" r="r" b="b"/>
              <a:pathLst>
                <a:path w="38100" h="762000">
                  <a:moveTo>
                    <a:pt x="3809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7619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199" y="2533649"/>
              <a:ext cx="152399" cy="152399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505B9C9-5345-63A4-8570-278D35B769A4}"/>
              </a:ext>
            </a:extLst>
          </p:cNvPr>
          <p:cNvGrpSpPr/>
          <p:nvPr/>
        </p:nvGrpSpPr>
        <p:grpSpPr>
          <a:xfrm>
            <a:off x="454105" y="2600015"/>
            <a:ext cx="10177970" cy="2357106"/>
            <a:chOff x="484584" y="2754789"/>
            <a:chExt cx="10082815" cy="2187972"/>
          </a:xfrm>
        </p:grpSpPr>
        <p:sp>
          <p:nvSpPr>
            <p:cNvPr id="12" name="object 12"/>
            <p:cNvSpPr txBox="1"/>
            <p:nvPr/>
          </p:nvSpPr>
          <p:spPr>
            <a:xfrm>
              <a:off x="604995" y="2754789"/>
              <a:ext cx="2149729" cy="196529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200" b="1" dirty="0">
                  <a:solidFill>
                    <a:srgbClr val="4FC778"/>
                  </a:solidFill>
                  <a:latin typeface="Courier New"/>
                  <a:cs typeface="Courier New"/>
                </a:rPr>
                <a:t>SELECT </a:t>
              </a:r>
              <a:r>
                <a:rPr sz="1200" spc="-9" dirty="0">
                  <a:solidFill>
                    <a:srgbClr val="6A5B94"/>
                  </a:solidFill>
                  <a:latin typeface="Courier New"/>
                  <a:cs typeface="Courier New"/>
                </a:rPr>
                <a:t>Nome_Cliente</a:t>
              </a:r>
              <a:endParaRPr sz="1200" dirty="0">
                <a:latin typeface="Courier New"/>
                <a:cs typeface="Courier New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604996" y="3087830"/>
              <a:ext cx="3663990" cy="457032"/>
            </a:xfrm>
            <a:prstGeom prst="rect">
              <a:avLst/>
            </a:prstGeom>
          </p:spPr>
          <p:txBody>
            <a:bodyPr vert="horz" wrap="square" lIns="0" tIns="48752" rIns="0" bIns="0" rtlCol="0">
              <a:spAutoFit/>
            </a:bodyPr>
            <a:lstStyle/>
            <a:p>
              <a:pPr marL="11748">
                <a:spcBef>
                  <a:spcPts val="384"/>
                </a:spcBef>
              </a:pPr>
              <a:r>
                <a:rPr sz="1200" b="1" spc="-19" dirty="0">
                  <a:solidFill>
                    <a:srgbClr val="4FC778"/>
                  </a:solidFill>
                  <a:latin typeface="Courier New"/>
                  <a:cs typeface="Courier New"/>
                </a:rPr>
                <a:t>FROM</a:t>
              </a:r>
              <a:endParaRPr sz="1200" dirty="0">
                <a:latin typeface="Courier New"/>
                <a:cs typeface="Courier New"/>
              </a:endParaRPr>
            </a:p>
            <a:p>
              <a:pPr marL="11748">
                <a:spcBef>
                  <a:spcPts val="291"/>
                </a:spcBef>
              </a:pPr>
              <a:r>
                <a:rPr sz="1200" b="1" spc="-9" dirty="0">
                  <a:solidFill>
                    <a:srgbClr val="0077B5"/>
                  </a:solidFill>
                  <a:latin typeface="Courier New"/>
                  <a:cs typeface="Courier New"/>
                </a:rPr>
                <a:t>Clientes</a:t>
              </a:r>
              <a:endParaRPr sz="1200" dirty="0">
                <a:latin typeface="Courier New"/>
                <a:cs typeface="Courier New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04995" y="3864928"/>
              <a:ext cx="3749930" cy="196529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200" b="1" dirty="0">
                  <a:solidFill>
                    <a:srgbClr val="4FC778"/>
                  </a:solidFill>
                  <a:latin typeface="Courier New"/>
                  <a:cs typeface="Courier New"/>
                </a:rPr>
                <a:t>WHERE </a:t>
              </a:r>
              <a:r>
                <a:rPr sz="1200" dirty="0">
                  <a:solidFill>
                    <a:srgbClr val="6A5B94"/>
                  </a:solidFill>
                  <a:latin typeface="Courier New"/>
                  <a:cs typeface="Courier New"/>
                </a:rPr>
                <a:t>Estado_Cliente </a:t>
              </a:r>
              <a:r>
                <a:rPr sz="1200" dirty="0">
                  <a:solidFill>
                    <a:srgbClr val="333333"/>
                  </a:solidFill>
                  <a:latin typeface="Courier New"/>
                  <a:cs typeface="Courier New"/>
                </a:rPr>
                <a:t>= </a:t>
              </a:r>
              <a:r>
                <a:rPr sz="1200" spc="-9" dirty="0">
                  <a:solidFill>
                    <a:srgbClr val="FFA079"/>
                  </a:solidFill>
                  <a:latin typeface="Courier New"/>
                  <a:cs typeface="Courier New"/>
                </a:rPr>
                <a:t>'SP'</a:t>
              </a:r>
              <a:r>
                <a:rPr sz="1200" spc="-9" dirty="0">
                  <a:solidFill>
                    <a:srgbClr val="333333"/>
                  </a:solidFill>
                  <a:latin typeface="Courier New"/>
                  <a:cs typeface="Courier New"/>
                </a:rPr>
                <a:t>;</a:t>
              </a:r>
              <a:endParaRPr sz="1200" dirty="0">
                <a:latin typeface="Courier New"/>
                <a:cs typeface="Courier New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644609" y="2772713"/>
              <a:ext cx="4922790" cy="451150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 marR="4699" indent="220853">
                <a:lnSpc>
                  <a:spcPct val="125000"/>
                </a:lnSpc>
                <a:spcBef>
                  <a:spcPts val="93"/>
                </a:spcBef>
              </a:pPr>
              <a:r>
                <a:rPr sz="1200"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Esta</a:t>
              </a:r>
              <a:r>
                <a:rPr sz="120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6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</a:t>
              </a:r>
              <a:r>
                <a:rPr sz="120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retorna</a:t>
              </a:r>
              <a:r>
                <a:rPr sz="120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97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r>
                <a:rPr sz="1200"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10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nomes</a:t>
              </a:r>
              <a:r>
                <a:rPr sz="120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9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dos</a:t>
              </a:r>
              <a:r>
                <a:rPr sz="120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clientes</a:t>
              </a:r>
              <a:r>
                <a:rPr sz="120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localizados</a:t>
              </a:r>
              <a:r>
                <a:rPr sz="1200" spc="32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sz="1200" spc="28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6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estado </a:t>
              </a:r>
              <a:r>
                <a:rPr sz="120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r>
                <a:rPr sz="120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11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São</a:t>
              </a:r>
              <a:r>
                <a:rPr sz="1200" spc="1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-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Paulo.</a:t>
              </a:r>
              <a:endParaRPr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object 20"/>
            <p:cNvGrpSpPr/>
            <p:nvPr/>
          </p:nvGrpSpPr>
          <p:grpSpPr>
            <a:xfrm>
              <a:off x="484584" y="3376502"/>
              <a:ext cx="5421472" cy="1566259"/>
              <a:chOff x="523874" y="3307371"/>
              <a:chExt cx="5861051" cy="1693253"/>
            </a:xfrm>
          </p:grpSpPr>
          <p:pic>
            <p:nvPicPr>
              <p:cNvPr id="21" name="object 2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77318" y="3307371"/>
                <a:ext cx="95249" cy="133349"/>
              </a:xfrm>
              <a:prstGeom prst="rect">
                <a:avLst/>
              </a:prstGeom>
            </p:spPr>
          </p:pic>
          <p:pic>
            <p:nvPicPr>
              <p:cNvPr id="22" name="object 2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83253" y="3515343"/>
                <a:ext cx="95249" cy="133349"/>
              </a:xfrm>
              <a:prstGeom prst="rect">
                <a:avLst/>
              </a:prstGeom>
            </p:spPr>
          </p:pic>
          <p:pic>
            <p:nvPicPr>
              <p:cNvPr id="23" name="object 23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89676" y="3691553"/>
                <a:ext cx="95249" cy="133349"/>
              </a:xfrm>
              <a:prstGeom prst="rect">
                <a:avLst/>
              </a:prstGeom>
            </p:spPr>
          </p:pic>
          <p:sp>
            <p:nvSpPr>
              <p:cNvPr id="24" name="object 24"/>
              <p:cNvSpPr/>
              <p:nvPr/>
            </p:nvSpPr>
            <p:spPr>
              <a:xfrm>
                <a:off x="523874" y="4619624"/>
                <a:ext cx="38100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381000">
                    <a:moveTo>
                      <a:pt x="190499" y="380999"/>
                    </a:moveTo>
                    <a:lnTo>
                      <a:pt x="144200" y="375289"/>
                    </a:lnTo>
                    <a:lnTo>
                      <a:pt x="100697" y="358507"/>
                    </a:lnTo>
                    <a:lnTo>
                      <a:pt x="62575" y="331659"/>
                    </a:lnTo>
                    <a:lnTo>
                      <a:pt x="32104" y="296335"/>
                    </a:lnTo>
                    <a:lnTo>
                      <a:pt x="11130" y="254666"/>
                    </a:lnTo>
                    <a:lnTo>
                      <a:pt x="915" y="209172"/>
                    </a:lnTo>
                    <a:lnTo>
                      <a:pt x="0" y="190499"/>
                    </a:lnTo>
                    <a:lnTo>
                      <a:pt x="228" y="181141"/>
                    </a:lnTo>
                    <a:lnTo>
                      <a:pt x="8200" y="135199"/>
                    </a:lnTo>
                    <a:lnTo>
                      <a:pt x="27095" y="92571"/>
                    </a:lnTo>
                    <a:lnTo>
                      <a:pt x="55796" y="55795"/>
                    </a:lnTo>
                    <a:lnTo>
                      <a:pt x="92572" y="27095"/>
                    </a:lnTo>
                    <a:lnTo>
                      <a:pt x="135200" y="8200"/>
                    </a:lnTo>
                    <a:lnTo>
                      <a:pt x="181141" y="228"/>
                    </a:lnTo>
                    <a:lnTo>
                      <a:pt x="190499" y="0"/>
                    </a:lnTo>
                    <a:lnTo>
                      <a:pt x="199858" y="228"/>
                    </a:lnTo>
                    <a:lnTo>
                      <a:pt x="245799" y="8200"/>
                    </a:lnTo>
                    <a:lnTo>
                      <a:pt x="288427" y="27095"/>
                    </a:lnTo>
                    <a:lnTo>
                      <a:pt x="325203" y="55795"/>
                    </a:lnTo>
                    <a:lnTo>
                      <a:pt x="353904" y="92571"/>
                    </a:lnTo>
                    <a:lnTo>
                      <a:pt x="372799" y="135199"/>
                    </a:lnTo>
                    <a:lnTo>
                      <a:pt x="380771" y="181141"/>
                    </a:lnTo>
                    <a:lnTo>
                      <a:pt x="380999" y="190499"/>
                    </a:lnTo>
                    <a:lnTo>
                      <a:pt x="380771" y="199858"/>
                    </a:lnTo>
                    <a:lnTo>
                      <a:pt x="372799" y="245799"/>
                    </a:lnTo>
                    <a:lnTo>
                      <a:pt x="353904" y="288426"/>
                    </a:lnTo>
                    <a:lnTo>
                      <a:pt x="325203" y="325203"/>
                    </a:lnTo>
                    <a:lnTo>
                      <a:pt x="288427" y="353903"/>
                    </a:lnTo>
                    <a:lnTo>
                      <a:pt x="245799" y="372798"/>
                    </a:lnTo>
                    <a:lnTo>
                      <a:pt x="199858" y="380770"/>
                    </a:lnTo>
                    <a:lnTo>
                      <a:pt x="190499" y="380999"/>
                    </a:lnTo>
                    <a:close/>
                  </a:path>
                </a:pathLst>
              </a:custGeom>
              <a:solidFill>
                <a:srgbClr val="FA913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5" name="object 2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7699" y="4733924"/>
                <a:ext cx="133349" cy="152399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6039326" y="3334347"/>
              <a:ext cx="3172412" cy="539828"/>
            </a:xfrm>
            <a:prstGeom prst="rect">
              <a:avLst/>
            </a:prstGeom>
          </p:spPr>
          <p:txBody>
            <a:bodyPr vert="horz" wrap="square" lIns="0" tIns="39942" rIns="0" bIns="0" rtlCol="0">
              <a:spAutoFit/>
            </a:bodyPr>
            <a:lstStyle/>
            <a:p>
              <a:pPr marL="11748">
                <a:spcBef>
                  <a:spcPts val="315"/>
                </a:spcBef>
              </a:pPr>
              <a:r>
                <a:rPr sz="971" b="1" spc="93" dirty="0">
                  <a:solidFill>
                    <a:srgbClr val="4FC778"/>
                  </a:solidFill>
                  <a:latin typeface="Trebuchet MS"/>
                  <a:cs typeface="Trebuchet MS"/>
                </a:rPr>
                <a:t>SELECT</a:t>
              </a:r>
              <a:r>
                <a:rPr sz="971" spc="93" dirty="0">
                  <a:solidFill>
                    <a:srgbClr val="374050"/>
                  </a:solidFill>
                  <a:latin typeface="Trebuchet MS"/>
                  <a:cs typeface="Trebuchet MS"/>
                </a:rPr>
                <a:t>:</a:t>
              </a:r>
              <a:r>
                <a:rPr sz="971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Especifica</a:t>
              </a:r>
              <a:r>
                <a:rPr sz="971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97" dirty="0">
                  <a:solidFill>
                    <a:srgbClr val="374050"/>
                  </a:solidFill>
                  <a:latin typeface="Trebuchet MS"/>
                  <a:cs typeface="Trebuchet MS"/>
                </a:rPr>
                <a:t>as</a:t>
              </a:r>
              <a:r>
                <a:rPr sz="971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colunas</a:t>
              </a:r>
              <a:r>
                <a:rPr sz="971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a</a:t>
              </a:r>
              <a:r>
                <a:rPr sz="971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serem</a:t>
              </a:r>
              <a:r>
                <a:rPr sz="971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42" dirty="0">
                  <a:solidFill>
                    <a:srgbClr val="374050"/>
                  </a:solidFill>
                  <a:latin typeface="Trebuchet MS"/>
                  <a:cs typeface="Trebuchet MS"/>
                </a:rPr>
                <a:t>retornadas</a:t>
              </a:r>
              <a:endParaRPr sz="971" dirty="0">
                <a:latin typeface="Trebuchet MS"/>
                <a:cs typeface="Trebuchet MS"/>
              </a:endParaRPr>
            </a:p>
            <a:p>
              <a:pPr marL="11748">
                <a:spcBef>
                  <a:spcPts val="222"/>
                </a:spcBef>
              </a:pPr>
              <a:r>
                <a:rPr sz="971" b="1" spc="116" dirty="0">
                  <a:solidFill>
                    <a:srgbClr val="4FC778"/>
                  </a:solidFill>
                  <a:latin typeface="Trebuchet MS"/>
                  <a:cs typeface="Trebuchet MS"/>
                </a:rPr>
                <a:t>FROM</a:t>
              </a:r>
              <a:r>
                <a:rPr sz="971" spc="116" dirty="0">
                  <a:solidFill>
                    <a:srgbClr val="374050"/>
                  </a:solidFill>
                  <a:latin typeface="Trebuchet MS"/>
                  <a:cs typeface="Trebuchet MS"/>
                </a:rPr>
                <a:t>:</a:t>
              </a:r>
              <a:r>
                <a:rPr sz="971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Indica</a:t>
              </a:r>
              <a:r>
                <a:rPr sz="971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a</a:t>
              </a:r>
              <a:r>
                <a:rPr sz="971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dirty="0">
                  <a:solidFill>
                    <a:srgbClr val="374050"/>
                  </a:solidFill>
                  <a:latin typeface="Trebuchet MS"/>
                  <a:cs typeface="Trebuchet MS"/>
                </a:rPr>
                <a:t>tabela</a:t>
              </a:r>
              <a:r>
                <a:rPr sz="971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60" dirty="0">
                  <a:solidFill>
                    <a:srgbClr val="374050"/>
                  </a:solidFill>
                  <a:latin typeface="Trebuchet MS"/>
                  <a:cs typeface="Trebuchet MS"/>
                </a:rPr>
                <a:t>de</a:t>
              </a:r>
              <a:r>
                <a:rPr sz="971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56" dirty="0">
                  <a:solidFill>
                    <a:srgbClr val="374050"/>
                  </a:solidFill>
                  <a:latin typeface="Trebuchet MS"/>
                  <a:cs typeface="Trebuchet MS"/>
                </a:rPr>
                <a:t>origem</a:t>
              </a:r>
              <a:endParaRPr sz="971" dirty="0">
                <a:latin typeface="Trebuchet MS"/>
                <a:cs typeface="Trebuchet MS"/>
              </a:endParaRPr>
            </a:p>
            <a:p>
              <a:pPr marL="11748">
                <a:spcBef>
                  <a:spcPts val="222"/>
                </a:spcBef>
              </a:pPr>
              <a:r>
                <a:rPr sz="971" b="1" spc="116" dirty="0">
                  <a:solidFill>
                    <a:srgbClr val="4FC778"/>
                  </a:solidFill>
                  <a:latin typeface="Trebuchet MS"/>
                  <a:cs typeface="Trebuchet MS"/>
                </a:rPr>
                <a:t>WHERE</a:t>
              </a:r>
              <a:r>
                <a:rPr sz="971" spc="116" dirty="0">
                  <a:solidFill>
                    <a:srgbClr val="374050"/>
                  </a:solidFill>
                  <a:latin typeface="Trebuchet MS"/>
                  <a:cs typeface="Trebuchet MS"/>
                </a:rPr>
                <a:t>:</a:t>
              </a:r>
              <a:r>
                <a:rPr sz="971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dirty="0">
                  <a:solidFill>
                    <a:srgbClr val="374050"/>
                  </a:solidFill>
                  <a:latin typeface="Trebuchet MS"/>
                  <a:cs typeface="Trebuchet MS"/>
                </a:rPr>
                <a:t>Aplica</a:t>
              </a:r>
              <a:r>
                <a:rPr sz="97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105" dirty="0">
                  <a:solidFill>
                    <a:srgbClr val="374050"/>
                  </a:solidFill>
                  <a:latin typeface="Trebuchet MS"/>
                  <a:cs typeface="Trebuchet MS"/>
                </a:rPr>
                <a:t>um</a:t>
              </a:r>
              <a:r>
                <a:rPr sz="97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dirty="0">
                  <a:solidFill>
                    <a:srgbClr val="374050"/>
                  </a:solidFill>
                  <a:latin typeface="Trebuchet MS"/>
                  <a:cs typeface="Trebuchet MS"/>
                </a:rPr>
                <a:t>filtro</a:t>
              </a:r>
              <a:r>
                <a:rPr sz="971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83" dirty="0">
                  <a:solidFill>
                    <a:srgbClr val="374050"/>
                  </a:solidFill>
                  <a:latin typeface="Trebuchet MS"/>
                  <a:cs typeface="Trebuchet MS"/>
                </a:rPr>
                <a:t>na</a:t>
              </a:r>
              <a:r>
                <a:rPr sz="971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42" dirty="0">
                  <a:solidFill>
                    <a:srgbClr val="374050"/>
                  </a:solidFill>
                  <a:latin typeface="Trebuchet MS"/>
                  <a:cs typeface="Trebuchet MS"/>
                </a:rPr>
                <a:t>consulta</a:t>
              </a:r>
              <a:endParaRPr sz="971" dirty="0">
                <a:latin typeface="Trebuchet MS"/>
                <a:cs typeface="Trebuchet MS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2837" y="4640263"/>
            <a:ext cx="9813862" cy="848695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469313">
              <a:spcBef>
                <a:spcPts val="93"/>
              </a:spcBef>
            </a:pPr>
            <a:r>
              <a:rPr sz="1388" b="1" spc="157" dirty="0">
                <a:solidFill>
                  <a:srgbClr val="1F2937"/>
                </a:solidFill>
                <a:latin typeface="Trebuchet MS"/>
                <a:cs typeface="Trebuchet MS"/>
              </a:rPr>
              <a:t>Exemplo</a:t>
            </a:r>
            <a:r>
              <a:rPr sz="1388" b="1" spc="69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388" b="1" spc="97" dirty="0">
                <a:solidFill>
                  <a:srgbClr val="1F2937"/>
                </a:solidFill>
                <a:latin typeface="Trebuchet MS"/>
                <a:cs typeface="Trebuchet MS"/>
              </a:rPr>
              <a:t>2:</a:t>
            </a:r>
            <a:r>
              <a:rPr sz="1388" b="1" spc="69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388" b="1" spc="157" dirty="0">
                <a:solidFill>
                  <a:srgbClr val="1F2937"/>
                </a:solidFill>
                <a:latin typeface="Trebuchet MS"/>
                <a:cs typeface="Trebuchet MS"/>
              </a:rPr>
              <a:t>Produtos</a:t>
            </a:r>
            <a:r>
              <a:rPr sz="1388" b="1" spc="74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388" b="1" spc="143" dirty="0">
                <a:solidFill>
                  <a:srgbClr val="1F2937"/>
                </a:solidFill>
                <a:latin typeface="Trebuchet MS"/>
                <a:cs typeface="Trebuchet MS"/>
              </a:rPr>
              <a:t>por</a:t>
            </a:r>
            <a:r>
              <a:rPr sz="1388" b="1" spc="69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388" b="1" spc="148" dirty="0">
                <a:solidFill>
                  <a:srgbClr val="1F2937"/>
                </a:solidFill>
                <a:latin typeface="Trebuchet MS"/>
                <a:cs typeface="Trebuchet MS"/>
              </a:rPr>
              <a:t>Categoria</a:t>
            </a:r>
            <a:endParaRPr sz="1388" dirty="0">
              <a:latin typeface="Trebuchet MS"/>
              <a:cs typeface="Trebuchet MS"/>
            </a:endParaRPr>
          </a:p>
          <a:p>
            <a:pPr marL="11748">
              <a:spcBef>
                <a:spcPts val="1526"/>
              </a:spcBef>
            </a:pPr>
            <a:r>
              <a:rPr sz="1400"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1400" spc="37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analisar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6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inventário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8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produtos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46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categoria,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8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usar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16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65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51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7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anterior,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79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adaptando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74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97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56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tabela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83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400" spc="42" dirty="0">
                <a:solidFill>
                  <a:srgbClr val="4A5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produtos.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55FAA607-BDC3-4731-488F-1C4BE2C983D3}"/>
              </a:ext>
            </a:extLst>
          </p:cNvPr>
          <p:cNvGrpSpPr/>
          <p:nvPr/>
        </p:nvGrpSpPr>
        <p:grpSpPr>
          <a:xfrm>
            <a:off x="478113" y="5839881"/>
            <a:ext cx="5083731" cy="1559481"/>
            <a:chOff x="478113" y="5839881"/>
            <a:chExt cx="5083731" cy="1559481"/>
          </a:xfrm>
        </p:grpSpPr>
        <p:sp>
          <p:nvSpPr>
            <p:cNvPr id="28" name="object 28"/>
            <p:cNvSpPr/>
            <p:nvPr/>
          </p:nvSpPr>
          <p:spPr>
            <a:xfrm>
              <a:off x="478113" y="5839881"/>
              <a:ext cx="5083731" cy="1559481"/>
            </a:xfrm>
            <a:custGeom>
              <a:avLst/>
              <a:gdLst/>
              <a:ahLst/>
              <a:cxnLst/>
              <a:rect l="l" t="t" r="r" b="b"/>
              <a:pathLst>
                <a:path w="5495925" h="1685925">
                  <a:moveTo>
                    <a:pt x="5442527" y="1685924"/>
                  </a:moveTo>
                  <a:lnTo>
                    <a:pt x="53397" y="1685924"/>
                  </a:lnTo>
                  <a:lnTo>
                    <a:pt x="49681" y="1685558"/>
                  </a:lnTo>
                  <a:lnTo>
                    <a:pt x="14085" y="1666532"/>
                  </a:lnTo>
                  <a:lnTo>
                    <a:pt x="0" y="1632527"/>
                  </a:lnTo>
                  <a:lnTo>
                    <a:pt x="0" y="1628774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442527" y="0"/>
                  </a:lnTo>
                  <a:lnTo>
                    <a:pt x="5481838" y="19391"/>
                  </a:lnTo>
                  <a:lnTo>
                    <a:pt x="5495924" y="53397"/>
                  </a:lnTo>
                  <a:lnTo>
                    <a:pt x="5495924" y="1632527"/>
                  </a:lnTo>
                  <a:lnTo>
                    <a:pt x="5476532" y="1671838"/>
                  </a:lnTo>
                  <a:lnTo>
                    <a:pt x="5446243" y="1685558"/>
                  </a:lnTo>
                  <a:lnTo>
                    <a:pt x="5442527" y="16859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D156FF33-8E03-925B-2E77-C98E7A92D35E}"/>
                </a:ext>
              </a:extLst>
            </p:cNvPr>
            <p:cNvGrpSpPr/>
            <p:nvPr/>
          </p:nvGrpSpPr>
          <p:grpSpPr>
            <a:xfrm>
              <a:off x="547383" y="5966505"/>
              <a:ext cx="4945193" cy="1306667"/>
              <a:chOff x="604995" y="5486083"/>
              <a:chExt cx="4945193" cy="1306667"/>
            </a:xfrm>
          </p:grpSpPr>
          <p:sp>
            <p:nvSpPr>
              <p:cNvPr id="29" name="object 29"/>
              <p:cNvSpPr txBox="1"/>
              <p:nvPr/>
            </p:nvSpPr>
            <p:spPr>
              <a:xfrm>
                <a:off x="604996" y="5486083"/>
                <a:ext cx="3262616" cy="196529"/>
              </a:xfrm>
              <a:prstGeom prst="rect">
                <a:avLst/>
              </a:prstGeom>
            </p:spPr>
            <p:txBody>
              <a:bodyPr vert="horz" wrap="square" lIns="0" tIns="11748" rIns="0" bIns="0" rtlCol="0">
                <a:spAutoFit/>
              </a:bodyPr>
              <a:lstStyle/>
              <a:p>
                <a:pPr marL="11748">
                  <a:spcBef>
                    <a:spcPts val="93"/>
                  </a:spcBef>
                </a:pPr>
                <a:r>
                  <a:rPr sz="1200" b="1" dirty="0">
                    <a:solidFill>
                      <a:srgbClr val="4FC77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 </a:t>
                </a:r>
                <a:r>
                  <a:rPr sz="1200" spc="-9" dirty="0">
                    <a:solidFill>
                      <a:srgbClr val="6A5B9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Nome_Produto</a:t>
                </a:r>
                <a:endParaRPr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0" name="object 30"/>
              <p:cNvSpPr txBox="1"/>
              <p:nvPr/>
            </p:nvSpPr>
            <p:spPr>
              <a:xfrm>
                <a:off x="604996" y="5819123"/>
                <a:ext cx="2119616" cy="457032"/>
              </a:xfrm>
              <a:prstGeom prst="rect">
                <a:avLst/>
              </a:prstGeom>
            </p:spPr>
            <p:txBody>
              <a:bodyPr vert="horz" wrap="square" lIns="0" tIns="48752" rIns="0" bIns="0" rtlCol="0">
                <a:spAutoFit/>
              </a:bodyPr>
              <a:lstStyle/>
              <a:p>
                <a:pPr marL="11748">
                  <a:spcBef>
                    <a:spcPts val="384"/>
                  </a:spcBef>
                </a:pPr>
                <a:r>
                  <a:rPr sz="1200" b="1" spc="-19" dirty="0">
                    <a:solidFill>
                      <a:srgbClr val="4FC77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FROM</a:t>
                </a:r>
                <a:endParaRPr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11748">
                  <a:spcBef>
                    <a:spcPts val="291"/>
                  </a:spcBef>
                </a:pPr>
                <a:r>
                  <a:rPr sz="1200" b="1" spc="-9" dirty="0">
                    <a:solidFill>
                      <a:srgbClr val="0077B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Produtos</a:t>
                </a:r>
                <a:endParaRPr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1" name="object 31"/>
              <p:cNvSpPr txBox="1"/>
              <p:nvPr/>
            </p:nvSpPr>
            <p:spPr>
              <a:xfrm>
                <a:off x="604995" y="6596221"/>
                <a:ext cx="4945193" cy="196529"/>
              </a:xfrm>
              <a:prstGeom prst="rect">
                <a:avLst/>
              </a:prstGeom>
            </p:spPr>
            <p:txBody>
              <a:bodyPr vert="horz" wrap="square" lIns="0" tIns="11748" rIns="0" bIns="0" rtlCol="0">
                <a:spAutoFit/>
              </a:bodyPr>
              <a:lstStyle/>
              <a:p>
                <a:pPr marL="11748">
                  <a:spcBef>
                    <a:spcPts val="93"/>
                  </a:spcBef>
                </a:pPr>
                <a:r>
                  <a:rPr sz="1200" b="1" dirty="0">
                    <a:solidFill>
                      <a:srgbClr val="4FC77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WHERE</a:t>
                </a:r>
                <a:r>
                  <a:rPr sz="1200" b="1" spc="-9" dirty="0">
                    <a:solidFill>
                      <a:srgbClr val="4FC77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sz="1200" dirty="0">
                    <a:solidFill>
                      <a:srgbClr val="6A5B9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Categoria_Produto </a:t>
                </a:r>
                <a:r>
                  <a:rPr sz="1200" dirty="0">
                    <a:solidFill>
                      <a:srgbClr val="33333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 </a:t>
                </a:r>
                <a:r>
                  <a:rPr sz="1200" dirty="0">
                    <a:solidFill>
                      <a:srgbClr val="FFA07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'Ficção </a:t>
                </a:r>
                <a:r>
                  <a:rPr sz="1200" spc="-9" dirty="0">
                    <a:solidFill>
                      <a:srgbClr val="FFA07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Científica'</a:t>
                </a:r>
                <a:r>
                  <a:rPr sz="1200" spc="-9" dirty="0">
                    <a:solidFill>
                      <a:srgbClr val="33333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;</a:t>
                </a:r>
                <a:endParaRPr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37" name="object 37"/>
          <p:cNvGrpSpPr/>
          <p:nvPr/>
        </p:nvGrpSpPr>
        <p:grpSpPr>
          <a:xfrm>
            <a:off x="-12" y="6426841"/>
            <a:ext cx="11277600" cy="2031357"/>
            <a:chOff x="-13" y="6605038"/>
            <a:chExt cx="12192000" cy="2196061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1762" y="6810376"/>
              <a:ext cx="95249" cy="13334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469" y="6605038"/>
              <a:ext cx="95249" cy="13334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-13" y="8410574"/>
              <a:ext cx="12192000" cy="390525"/>
            </a:xfrm>
            <a:custGeom>
              <a:avLst/>
              <a:gdLst/>
              <a:ahLst/>
              <a:cxnLst/>
              <a:rect l="l" t="t" r="r" b="b"/>
              <a:pathLst>
                <a:path w="12192000" h="390525">
                  <a:moveTo>
                    <a:pt x="12191999" y="390524"/>
                  </a:moveTo>
                  <a:lnTo>
                    <a:pt x="0" y="390524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390524"/>
                  </a:lnTo>
                  <a:close/>
                </a:path>
              </a:pathLst>
            </a:custGeom>
            <a:solidFill>
              <a:srgbClr val="4FC778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C22BFC11-72A6-04EA-19F9-529DDBA104DC}"/>
              </a:ext>
            </a:extLst>
          </p:cNvPr>
          <p:cNvGrpSpPr/>
          <p:nvPr/>
        </p:nvGrpSpPr>
        <p:grpSpPr>
          <a:xfrm>
            <a:off x="5773735" y="5740078"/>
            <a:ext cx="5114099" cy="1408739"/>
            <a:chOff x="5709284" y="5351659"/>
            <a:chExt cx="5114099" cy="1092540"/>
          </a:xfrm>
        </p:grpSpPr>
        <p:grpSp>
          <p:nvGrpSpPr>
            <p:cNvPr id="32" name="object 32"/>
            <p:cNvGrpSpPr/>
            <p:nvPr/>
          </p:nvGrpSpPr>
          <p:grpSpPr>
            <a:xfrm>
              <a:off x="5709284" y="5392101"/>
              <a:ext cx="5114099" cy="1052098"/>
              <a:chOff x="6172199" y="5486399"/>
              <a:chExt cx="5528755" cy="1137403"/>
            </a:xfrm>
          </p:grpSpPr>
          <p:sp>
            <p:nvSpPr>
              <p:cNvPr id="33" name="object 33"/>
              <p:cNvSpPr/>
              <p:nvPr/>
            </p:nvSpPr>
            <p:spPr>
              <a:xfrm>
                <a:off x="6224079" y="5977906"/>
                <a:ext cx="5476875" cy="645896"/>
              </a:xfrm>
              <a:custGeom>
                <a:avLst/>
                <a:gdLst/>
                <a:ahLst/>
                <a:cxnLst/>
                <a:rect l="l" t="t" r="r" b="b"/>
                <a:pathLst>
                  <a:path w="5476875" h="571500">
                    <a:moveTo>
                      <a:pt x="5443825" y="571499"/>
                    </a:moveTo>
                    <a:lnTo>
                      <a:pt x="0" y="571499"/>
                    </a:lnTo>
                    <a:lnTo>
                      <a:pt x="0" y="0"/>
                    </a:lnTo>
                    <a:lnTo>
                      <a:pt x="5443825" y="0"/>
                    </a:lnTo>
                    <a:lnTo>
                      <a:pt x="5448684" y="966"/>
                    </a:lnTo>
                    <a:lnTo>
                      <a:pt x="5475906" y="28187"/>
                    </a:lnTo>
                    <a:lnTo>
                      <a:pt x="5476873" y="33047"/>
                    </a:lnTo>
                    <a:lnTo>
                      <a:pt x="5476873" y="538452"/>
                    </a:lnTo>
                    <a:lnTo>
                      <a:pt x="5448684" y="570532"/>
                    </a:lnTo>
                    <a:lnTo>
                      <a:pt x="5443825" y="571499"/>
                    </a:lnTo>
                    <a:close/>
                  </a:path>
                </a:pathLst>
              </a:custGeom>
              <a:solidFill>
                <a:srgbClr val="4FC778">
                  <a:alpha val="10198"/>
                </a:srgbClr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6172199" y="6010274"/>
                <a:ext cx="38100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571500">
                    <a:moveTo>
                      <a:pt x="38099" y="571499"/>
                    </a:moveTo>
                    <a:lnTo>
                      <a:pt x="0" y="571499"/>
                    </a:lnTo>
                    <a:lnTo>
                      <a:pt x="0" y="0"/>
                    </a:lnTo>
                    <a:lnTo>
                      <a:pt x="38099" y="0"/>
                    </a:lnTo>
                    <a:lnTo>
                      <a:pt x="38099" y="571499"/>
                    </a:lnTo>
                    <a:close/>
                  </a:path>
                </a:pathLst>
              </a:custGeom>
              <a:solidFill>
                <a:srgbClr val="4FC77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5" name="object 3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72199" y="5486399"/>
                <a:ext cx="152399" cy="15239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5715158" y="5351659"/>
              <a:ext cx="4753039" cy="450894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 marR="4699" indent="220853">
                <a:lnSpc>
                  <a:spcPct val="125000"/>
                </a:lnSpc>
                <a:spcBef>
                  <a:spcPts val="93"/>
                </a:spcBef>
              </a:pPr>
              <a:r>
                <a:rPr sz="1200" spc="7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Esta</a:t>
              </a:r>
              <a:r>
                <a:rPr sz="120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6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</a:t>
              </a:r>
              <a:r>
                <a:rPr sz="120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</a:t>
              </a:r>
              <a:r>
                <a:rPr sz="120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6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todos</a:t>
              </a:r>
              <a:r>
                <a:rPr sz="120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97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r>
                <a:rPr sz="120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65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produtos</a:t>
              </a:r>
              <a:r>
                <a:rPr sz="1200" spc="5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60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classificados</a:t>
              </a:r>
              <a:r>
                <a:rPr sz="120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83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como</a:t>
              </a:r>
              <a:r>
                <a:rPr sz="1200" spc="51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200" spc="46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"Ficção </a:t>
              </a:r>
              <a:r>
                <a:rPr sz="1200" spc="-9" dirty="0">
                  <a:solidFill>
                    <a:srgbClr val="4A5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Científica".</a:t>
              </a:r>
              <a:endParaRPr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5965241" y="5835867"/>
              <a:ext cx="4680204" cy="571696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 marR="4699">
                <a:lnSpc>
                  <a:spcPct val="119000"/>
                </a:lnSpc>
                <a:spcBef>
                  <a:spcPts val="93"/>
                </a:spcBef>
              </a:pPr>
              <a:r>
                <a:rPr sz="1050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A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102" dirty="0">
                  <a:solidFill>
                    <a:srgbClr val="374050"/>
                  </a:solidFill>
                  <a:latin typeface="Trebuchet MS"/>
                  <a:cs typeface="Trebuchet MS"/>
                </a:rPr>
                <a:t>mesma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estrutura</a:t>
              </a:r>
              <a:r>
                <a:rPr sz="1050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60" dirty="0">
                  <a:solidFill>
                    <a:srgbClr val="374050"/>
                  </a:solidFill>
                  <a:latin typeface="Trebuchet MS"/>
                  <a:cs typeface="Trebuchet MS"/>
                </a:rPr>
                <a:t>de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consulta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pode</a:t>
              </a:r>
              <a:r>
                <a:rPr sz="1050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ser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aplicada</a:t>
              </a:r>
              <a:r>
                <a:rPr sz="1050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a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19" dirty="0">
                  <a:solidFill>
                    <a:srgbClr val="374050"/>
                  </a:solidFill>
                  <a:latin typeface="Trebuchet MS"/>
                  <a:cs typeface="Trebuchet MS"/>
                </a:rPr>
                <a:t>diferentes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42" dirty="0">
                  <a:solidFill>
                    <a:srgbClr val="374050"/>
                  </a:solidFill>
                  <a:latin typeface="Trebuchet MS"/>
                  <a:cs typeface="Trebuchet MS"/>
                </a:rPr>
                <a:t>tabelas </a:t>
              </a:r>
              <a:r>
                <a:rPr sz="1050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Podemos</a:t>
              </a:r>
              <a:r>
                <a:rPr sz="1050" spc="42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mudar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88" dirty="0">
                  <a:solidFill>
                    <a:srgbClr val="374050"/>
                  </a:solidFill>
                  <a:latin typeface="Trebuchet MS"/>
                  <a:cs typeface="Trebuchet MS"/>
                </a:rPr>
                <a:t>os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88" dirty="0">
                  <a:solidFill>
                    <a:srgbClr val="374050"/>
                  </a:solidFill>
                  <a:latin typeface="Trebuchet MS"/>
                  <a:cs typeface="Trebuchet MS"/>
                </a:rPr>
                <a:t>nomes</a:t>
              </a:r>
              <a:r>
                <a:rPr sz="1050" spc="42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83" dirty="0">
                  <a:solidFill>
                    <a:srgbClr val="374050"/>
                  </a:solidFill>
                  <a:latin typeface="Trebuchet MS"/>
                  <a:cs typeface="Trebuchet MS"/>
                </a:rPr>
                <a:t>das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colunas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60" dirty="0">
                  <a:solidFill>
                    <a:srgbClr val="374050"/>
                  </a:solidFill>
                  <a:latin typeface="Trebuchet MS"/>
                  <a:cs typeface="Trebuchet MS"/>
                </a:rPr>
                <a:t>e</a:t>
              </a:r>
              <a:r>
                <a:rPr sz="1050" spc="42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da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dirty="0">
                  <a:solidFill>
                    <a:srgbClr val="374050"/>
                  </a:solidFill>
                  <a:latin typeface="Trebuchet MS"/>
                  <a:cs typeface="Trebuchet MS"/>
                </a:rPr>
                <a:t>tabela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60" dirty="0">
                  <a:solidFill>
                    <a:srgbClr val="374050"/>
                  </a:solidFill>
                  <a:latin typeface="Trebuchet MS"/>
                  <a:cs typeface="Trebuchet MS"/>
                </a:rPr>
                <a:t>para</a:t>
              </a:r>
              <a:r>
                <a:rPr sz="1050" spc="42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56" dirty="0">
                  <a:solidFill>
                    <a:srgbClr val="374050"/>
                  </a:solidFill>
                  <a:latin typeface="Trebuchet MS"/>
                  <a:cs typeface="Trebuchet MS"/>
                </a:rPr>
                <a:t>adaptar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a</a:t>
              </a:r>
              <a:r>
                <a:rPr sz="105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050" spc="42" dirty="0">
                  <a:solidFill>
                    <a:srgbClr val="374050"/>
                  </a:solidFill>
                  <a:latin typeface="Trebuchet MS"/>
                  <a:cs typeface="Trebuchet MS"/>
                </a:rPr>
                <a:t>consulta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7622"/>
            <a:ext cx="11277600" cy="7550706"/>
            <a:chOff x="0" y="-361951"/>
            <a:chExt cx="12192000" cy="8162925"/>
          </a:xfrm>
        </p:grpSpPr>
        <p:sp>
          <p:nvSpPr>
            <p:cNvPr id="3" name="object 3"/>
            <p:cNvSpPr/>
            <p:nvPr/>
          </p:nvSpPr>
          <p:spPr>
            <a:xfrm>
              <a:off x="0" y="723899"/>
              <a:ext cx="12192000" cy="7077075"/>
            </a:xfrm>
            <a:custGeom>
              <a:avLst/>
              <a:gdLst/>
              <a:ahLst/>
              <a:cxnLst/>
              <a:rect l="l" t="t" r="r" b="b"/>
              <a:pathLst>
                <a:path w="12192000" h="7077075">
                  <a:moveTo>
                    <a:pt x="0" y="7077074"/>
                  </a:moveTo>
                  <a:lnTo>
                    <a:pt x="12191999" y="7077074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707707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-361951"/>
              <a:ext cx="12192000" cy="723901"/>
            </a:xfrm>
            <a:custGeom>
              <a:avLst/>
              <a:gdLst/>
              <a:ahLst/>
              <a:cxnLst/>
              <a:rect l="l" t="t" r="r" b="b"/>
              <a:pathLst>
                <a:path w="12192000" h="723900">
                  <a:moveTo>
                    <a:pt x="12191999" y="723899"/>
                  </a:moveTo>
                  <a:lnTo>
                    <a:pt x="0" y="72389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7238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0999" y="914399"/>
              <a:ext cx="11430000" cy="3057525"/>
            </a:xfrm>
            <a:custGeom>
              <a:avLst/>
              <a:gdLst/>
              <a:ahLst/>
              <a:cxnLst/>
              <a:rect l="l" t="t" r="r" b="b"/>
              <a:pathLst>
                <a:path w="11430000" h="3057525">
                  <a:moveTo>
                    <a:pt x="11358802" y="3057524"/>
                  </a:moveTo>
                  <a:lnTo>
                    <a:pt x="71196" y="3057524"/>
                  </a:lnTo>
                  <a:lnTo>
                    <a:pt x="66241" y="3057036"/>
                  </a:lnTo>
                  <a:lnTo>
                    <a:pt x="29705" y="3041902"/>
                  </a:lnTo>
                  <a:lnTo>
                    <a:pt x="3885" y="3005862"/>
                  </a:lnTo>
                  <a:lnTo>
                    <a:pt x="0" y="2986328"/>
                  </a:lnTo>
                  <a:lnTo>
                    <a:pt x="0" y="298132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2986328"/>
                  </a:lnTo>
                  <a:lnTo>
                    <a:pt x="11414376" y="3027819"/>
                  </a:lnTo>
                  <a:lnTo>
                    <a:pt x="11378337" y="3053638"/>
                  </a:lnTo>
                  <a:lnTo>
                    <a:pt x="11363757" y="3057036"/>
                  </a:lnTo>
                  <a:lnTo>
                    <a:pt x="11358802" y="3057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0549" y="2019299"/>
              <a:ext cx="11029950" cy="1285875"/>
            </a:xfrm>
            <a:custGeom>
              <a:avLst/>
              <a:gdLst/>
              <a:ahLst/>
              <a:cxnLst/>
              <a:rect l="l" t="t" r="r" b="b"/>
              <a:pathLst>
                <a:path w="11029950" h="1285875">
                  <a:moveTo>
                    <a:pt x="10976551" y="1285874"/>
                  </a:moveTo>
                  <a:lnTo>
                    <a:pt x="33047" y="1285874"/>
                  </a:lnTo>
                  <a:lnTo>
                    <a:pt x="28187" y="1284424"/>
                  </a:lnTo>
                  <a:lnTo>
                    <a:pt x="966" y="1243593"/>
                  </a:lnTo>
                  <a:lnTo>
                    <a:pt x="0" y="1236303"/>
                  </a:lnTo>
                  <a:lnTo>
                    <a:pt x="0" y="1228724"/>
                  </a:lnTo>
                  <a:lnTo>
                    <a:pt x="0" y="49571"/>
                  </a:lnTo>
                  <a:lnTo>
                    <a:pt x="14731" y="11379"/>
                  </a:lnTo>
                  <a:lnTo>
                    <a:pt x="33047" y="0"/>
                  </a:lnTo>
                  <a:lnTo>
                    <a:pt x="10976551" y="0"/>
                  </a:lnTo>
                  <a:lnTo>
                    <a:pt x="11015863" y="19391"/>
                  </a:lnTo>
                  <a:lnTo>
                    <a:pt x="11029949" y="53397"/>
                  </a:lnTo>
                  <a:lnTo>
                    <a:pt x="11029949" y="1232477"/>
                  </a:lnTo>
                  <a:lnTo>
                    <a:pt x="11010556" y="1271789"/>
                  </a:lnTo>
                  <a:lnTo>
                    <a:pt x="10980267" y="1285508"/>
                  </a:lnTo>
                  <a:lnTo>
                    <a:pt x="10976551" y="128587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499" y="2019299"/>
              <a:ext cx="52069" cy="1285875"/>
            </a:xfrm>
            <a:custGeom>
              <a:avLst/>
              <a:gdLst/>
              <a:ahLst/>
              <a:cxnLst/>
              <a:rect l="l" t="t" r="r" b="b"/>
              <a:pathLst>
                <a:path w="52070" h="1285875">
                  <a:moveTo>
                    <a:pt x="51889" y="1285874"/>
                  </a:moveTo>
                  <a:lnTo>
                    <a:pt x="49571" y="1285874"/>
                  </a:lnTo>
                  <a:lnTo>
                    <a:pt x="42281" y="1284424"/>
                  </a:lnTo>
                  <a:lnTo>
                    <a:pt x="7250" y="1257596"/>
                  </a:lnTo>
                  <a:lnTo>
                    <a:pt x="0" y="1236303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79"/>
                  </a:lnTo>
                  <a:lnTo>
                    <a:pt x="43679" y="16738"/>
                  </a:lnTo>
                  <a:lnTo>
                    <a:pt x="41238" y="25541"/>
                  </a:lnTo>
                  <a:lnTo>
                    <a:pt x="39494" y="35211"/>
                  </a:lnTo>
                  <a:lnTo>
                    <a:pt x="38448" y="45747"/>
                  </a:lnTo>
                  <a:lnTo>
                    <a:pt x="38100" y="57150"/>
                  </a:lnTo>
                  <a:lnTo>
                    <a:pt x="38100" y="1228725"/>
                  </a:lnTo>
                  <a:lnTo>
                    <a:pt x="43679" y="1269135"/>
                  </a:lnTo>
                  <a:lnTo>
                    <a:pt x="47399" y="1280295"/>
                  </a:lnTo>
                  <a:lnTo>
                    <a:pt x="51889" y="1285874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5787" y="3400424"/>
              <a:ext cx="11035030" cy="381000"/>
            </a:xfrm>
            <a:custGeom>
              <a:avLst/>
              <a:gdLst/>
              <a:ahLst/>
              <a:cxnLst/>
              <a:rect l="l" t="t" r="r" b="b"/>
              <a:pathLst>
                <a:path w="11035030" h="381000">
                  <a:moveTo>
                    <a:pt x="11001663" y="380999"/>
                  </a:moveTo>
                  <a:lnTo>
                    <a:pt x="0" y="380999"/>
                  </a:lnTo>
                  <a:lnTo>
                    <a:pt x="0" y="0"/>
                  </a:lnTo>
                  <a:lnTo>
                    <a:pt x="11001663" y="0"/>
                  </a:lnTo>
                  <a:lnTo>
                    <a:pt x="11006522" y="966"/>
                  </a:lnTo>
                  <a:lnTo>
                    <a:pt x="11033744" y="28187"/>
                  </a:lnTo>
                  <a:lnTo>
                    <a:pt x="11034710" y="33047"/>
                  </a:lnTo>
                  <a:lnTo>
                    <a:pt x="11034710" y="347952"/>
                  </a:lnTo>
                  <a:lnTo>
                    <a:pt x="11006522" y="380032"/>
                  </a:lnTo>
                  <a:lnTo>
                    <a:pt x="11001663" y="380999"/>
                  </a:lnTo>
                  <a:close/>
                </a:path>
              </a:pathLst>
            </a:custGeom>
            <a:solidFill>
              <a:srgbClr val="FFA079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1499" y="3400424"/>
              <a:ext cx="28575" cy="381000"/>
            </a:xfrm>
            <a:custGeom>
              <a:avLst/>
              <a:gdLst/>
              <a:ahLst/>
              <a:cxnLst/>
              <a:rect l="l" t="t" r="r" b="b"/>
              <a:pathLst>
                <a:path w="28575" h="381000">
                  <a:moveTo>
                    <a:pt x="28574" y="380999"/>
                  </a:moveTo>
                  <a:lnTo>
                    <a:pt x="0" y="380999"/>
                  </a:lnTo>
                  <a:lnTo>
                    <a:pt x="0" y="0"/>
                  </a:lnTo>
                  <a:lnTo>
                    <a:pt x="28574" y="0"/>
                  </a:lnTo>
                  <a:lnTo>
                    <a:pt x="28574" y="380999"/>
                  </a:lnTo>
                  <a:close/>
                </a:path>
              </a:pathLst>
            </a:custGeom>
            <a:solidFill>
              <a:srgbClr val="FFA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0999" y="4162424"/>
              <a:ext cx="11430000" cy="3257550"/>
            </a:xfrm>
            <a:custGeom>
              <a:avLst/>
              <a:gdLst/>
              <a:ahLst/>
              <a:cxnLst/>
              <a:rect l="l" t="t" r="r" b="b"/>
              <a:pathLst>
                <a:path w="11430000" h="3257550">
                  <a:moveTo>
                    <a:pt x="11358802" y="3257549"/>
                  </a:moveTo>
                  <a:lnTo>
                    <a:pt x="71196" y="3257549"/>
                  </a:lnTo>
                  <a:lnTo>
                    <a:pt x="66241" y="3257061"/>
                  </a:lnTo>
                  <a:lnTo>
                    <a:pt x="29705" y="3241927"/>
                  </a:lnTo>
                  <a:lnTo>
                    <a:pt x="3885" y="3205886"/>
                  </a:lnTo>
                  <a:lnTo>
                    <a:pt x="0" y="3186352"/>
                  </a:lnTo>
                  <a:lnTo>
                    <a:pt x="0" y="31813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3186352"/>
                  </a:lnTo>
                  <a:lnTo>
                    <a:pt x="11414376" y="3227842"/>
                  </a:lnTo>
                  <a:lnTo>
                    <a:pt x="11378337" y="3253662"/>
                  </a:lnTo>
                  <a:lnTo>
                    <a:pt x="11363757" y="3257061"/>
                  </a:lnTo>
                  <a:lnTo>
                    <a:pt x="11358802" y="32575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0549" y="5267324"/>
              <a:ext cx="11029950" cy="1485900"/>
            </a:xfrm>
            <a:custGeom>
              <a:avLst/>
              <a:gdLst/>
              <a:ahLst/>
              <a:cxnLst/>
              <a:rect l="l" t="t" r="r" b="b"/>
              <a:pathLst>
                <a:path w="11029950" h="1485900">
                  <a:moveTo>
                    <a:pt x="10976551" y="1485899"/>
                  </a:moveTo>
                  <a:lnTo>
                    <a:pt x="33047" y="1485899"/>
                  </a:lnTo>
                  <a:lnTo>
                    <a:pt x="28187" y="1484448"/>
                  </a:lnTo>
                  <a:lnTo>
                    <a:pt x="966" y="1443617"/>
                  </a:lnTo>
                  <a:lnTo>
                    <a:pt x="0" y="1436327"/>
                  </a:lnTo>
                  <a:lnTo>
                    <a:pt x="0" y="1428749"/>
                  </a:lnTo>
                  <a:lnTo>
                    <a:pt x="0" y="49571"/>
                  </a:lnTo>
                  <a:lnTo>
                    <a:pt x="14731" y="11379"/>
                  </a:lnTo>
                  <a:lnTo>
                    <a:pt x="33047" y="0"/>
                  </a:lnTo>
                  <a:lnTo>
                    <a:pt x="10976551" y="0"/>
                  </a:lnTo>
                  <a:lnTo>
                    <a:pt x="11015863" y="19391"/>
                  </a:lnTo>
                  <a:lnTo>
                    <a:pt x="11029949" y="53397"/>
                  </a:lnTo>
                  <a:lnTo>
                    <a:pt x="11029949" y="1432501"/>
                  </a:lnTo>
                  <a:lnTo>
                    <a:pt x="11010556" y="1471813"/>
                  </a:lnTo>
                  <a:lnTo>
                    <a:pt x="10980267" y="1485533"/>
                  </a:lnTo>
                  <a:lnTo>
                    <a:pt x="10976551" y="148589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1499" y="5267324"/>
              <a:ext cx="52069" cy="1485900"/>
            </a:xfrm>
            <a:custGeom>
              <a:avLst/>
              <a:gdLst/>
              <a:ahLst/>
              <a:cxnLst/>
              <a:rect l="l" t="t" r="r" b="b"/>
              <a:pathLst>
                <a:path w="52070" h="1485900">
                  <a:moveTo>
                    <a:pt x="51889" y="1485899"/>
                  </a:moveTo>
                  <a:lnTo>
                    <a:pt x="49571" y="1485899"/>
                  </a:lnTo>
                  <a:lnTo>
                    <a:pt x="42281" y="1484449"/>
                  </a:lnTo>
                  <a:lnTo>
                    <a:pt x="7250" y="1457621"/>
                  </a:lnTo>
                  <a:lnTo>
                    <a:pt x="0" y="14363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79"/>
                  </a:lnTo>
                  <a:lnTo>
                    <a:pt x="43679" y="16738"/>
                  </a:lnTo>
                  <a:lnTo>
                    <a:pt x="41238" y="25541"/>
                  </a:lnTo>
                  <a:lnTo>
                    <a:pt x="39494" y="35210"/>
                  </a:lnTo>
                  <a:lnTo>
                    <a:pt x="38448" y="45747"/>
                  </a:lnTo>
                  <a:lnTo>
                    <a:pt x="38100" y="57150"/>
                  </a:lnTo>
                  <a:lnTo>
                    <a:pt x="38100" y="1428750"/>
                  </a:lnTo>
                  <a:lnTo>
                    <a:pt x="43679" y="1469161"/>
                  </a:lnTo>
                  <a:lnTo>
                    <a:pt x="47399" y="1480320"/>
                  </a:lnTo>
                  <a:lnTo>
                    <a:pt x="51889" y="148589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5787" y="6848474"/>
              <a:ext cx="11035030" cy="381000"/>
            </a:xfrm>
            <a:custGeom>
              <a:avLst/>
              <a:gdLst/>
              <a:ahLst/>
              <a:cxnLst/>
              <a:rect l="l" t="t" r="r" b="b"/>
              <a:pathLst>
                <a:path w="11035030" h="381000">
                  <a:moveTo>
                    <a:pt x="11001663" y="380999"/>
                  </a:moveTo>
                  <a:lnTo>
                    <a:pt x="0" y="380999"/>
                  </a:lnTo>
                  <a:lnTo>
                    <a:pt x="0" y="0"/>
                  </a:lnTo>
                  <a:lnTo>
                    <a:pt x="11001663" y="0"/>
                  </a:lnTo>
                  <a:lnTo>
                    <a:pt x="11006522" y="966"/>
                  </a:lnTo>
                  <a:lnTo>
                    <a:pt x="11033744" y="28187"/>
                  </a:lnTo>
                  <a:lnTo>
                    <a:pt x="11034710" y="33047"/>
                  </a:lnTo>
                  <a:lnTo>
                    <a:pt x="11034710" y="347952"/>
                  </a:lnTo>
                  <a:lnTo>
                    <a:pt x="11006522" y="380032"/>
                  </a:lnTo>
                  <a:lnTo>
                    <a:pt x="11001663" y="380999"/>
                  </a:lnTo>
                  <a:close/>
                </a:path>
              </a:pathLst>
            </a:custGeom>
            <a:solidFill>
              <a:srgbClr val="FFA079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1499" y="6848474"/>
              <a:ext cx="28575" cy="381000"/>
            </a:xfrm>
            <a:custGeom>
              <a:avLst/>
              <a:gdLst/>
              <a:ahLst/>
              <a:cxnLst/>
              <a:rect l="l" t="t" r="r" b="b"/>
              <a:pathLst>
                <a:path w="28575" h="381000">
                  <a:moveTo>
                    <a:pt x="28574" y="380999"/>
                  </a:moveTo>
                  <a:lnTo>
                    <a:pt x="0" y="380999"/>
                  </a:lnTo>
                  <a:lnTo>
                    <a:pt x="0" y="0"/>
                  </a:lnTo>
                  <a:lnTo>
                    <a:pt x="28574" y="0"/>
                  </a:lnTo>
                  <a:lnTo>
                    <a:pt x="28574" y="380999"/>
                  </a:lnTo>
                  <a:close/>
                </a:path>
              </a:pathLst>
            </a:custGeom>
            <a:solidFill>
              <a:srgbClr val="FFA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40676" y="151142"/>
            <a:ext cx="8422323" cy="358111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z="2250" spc="217" dirty="0">
                <a:latin typeface="Montaser Arabic" panose="020B0604020202020204" charset="-78"/>
                <a:cs typeface="Montaser Arabic" panose="020B0604020202020204" charset="-78"/>
              </a:rPr>
              <a:t>ANÁLISE</a:t>
            </a:r>
            <a:r>
              <a:rPr lang="pt-BR" sz="2250" spc="102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40" dirty="0">
                <a:latin typeface="Montaser Arabic" panose="020B0604020202020204" charset="-78"/>
                <a:cs typeface="Montaser Arabic" panose="020B0604020202020204" charset="-78"/>
              </a:rPr>
              <a:t>DE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96" dirty="0">
                <a:latin typeface="Montaser Arabic" panose="020B0604020202020204" charset="-78"/>
                <a:cs typeface="Montaser Arabic" panose="020B0604020202020204" charset="-78"/>
              </a:rPr>
              <a:t>DADOS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54" dirty="0">
                <a:latin typeface="Montaser Arabic" panose="020B0604020202020204" charset="-78"/>
                <a:cs typeface="Montaser Arabic" panose="020B0604020202020204" charset="-78"/>
              </a:rPr>
              <a:t>COM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91" dirty="0">
                <a:latin typeface="Montaser Arabic" panose="020B0604020202020204" charset="-78"/>
                <a:cs typeface="Montaser Arabic" panose="020B0604020202020204" charset="-78"/>
              </a:rPr>
              <a:t>SQL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167" dirty="0">
                <a:latin typeface="Montaser Arabic" panose="020B0604020202020204" charset="-78"/>
                <a:cs typeface="Montaser Arabic" panose="020B0604020202020204" charset="-78"/>
              </a:rPr>
              <a:t>(CONT.)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28637" y="1339214"/>
            <a:ext cx="440531" cy="2361248"/>
            <a:chOff x="571499" y="1104899"/>
            <a:chExt cx="476250" cy="2552699"/>
          </a:xfrm>
        </p:grpSpPr>
        <p:sp>
          <p:nvSpPr>
            <p:cNvPr id="17" name="object 17"/>
            <p:cNvSpPr/>
            <p:nvPr/>
          </p:nvSpPr>
          <p:spPr>
            <a:xfrm>
              <a:off x="571499" y="1104899"/>
              <a:ext cx="476250" cy="476251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45923" y="476249"/>
                  </a:moveTo>
                  <a:lnTo>
                    <a:pt x="230326" y="476249"/>
                  </a:lnTo>
                  <a:lnTo>
                    <a:pt x="222545" y="475867"/>
                  </a:lnTo>
                  <a:lnTo>
                    <a:pt x="184020" y="470152"/>
                  </a:lnTo>
                  <a:lnTo>
                    <a:pt x="139793" y="455139"/>
                  </a:lnTo>
                  <a:lnTo>
                    <a:pt x="99345" y="431785"/>
                  </a:lnTo>
                  <a:lnTo>
                    <a:pt x="64230" y="400989"/>
                  </a:lnTo>
                  <a:lnTo>
                    <a:pt x="35798" y="363935"/>
                  </a:lnTo>
                  <a:lnTo>
                    <a:pt x="15141" y="322045"/>
                  </a:lnTo>
                  <a:lnTo>
                    <a:pt x="3053" y="276931"/>
                  </a:lnTo>
                  <a:lnTo>
                    <a:pt x="0" y="245923"/>
                  </a:lnTo>
                  <a:lnTo>
                    <a:pt x="0" y="230326"/>
                  </a:lnTo>
                  <a:lnTo>
                    <a:pt x="6096" y="184019"/>
                  </a:lnTo>
                  <a:lnTo>
                    <a:pt x="21110" y="139792"/>
                  </a:lnTo>
                  <a:lnTo>
                    <a:pt x="44464" y="99345"/>
                  </a:lnTo>
                  <a:lnTo>
                    <a:pt x="75259" y="64230"/>
                  </a:lnTo>
                  <a:lnTo>
                    <a:pt x="112314" y="35798"/>
                  </a:lnTo>
                  <a:lnTo>
                    <a:pt x="154203" y="15141"/>
                  </a:lnTo>
                  <a:lnTo>
                    <a:pt x="199318" y="3053"/>
                  </a:lnTo>
                  <a:lnTo>
                    <a:pt x="230326" y="0"/>
                  </a:lnTo>
                  <a:lnTo>
                    <a:pt x="245923" y="0"/>
                  </a:lnTo>
                  <a:lnTo>
                    <a:pt x="292229" y="6096"/>
                  </a:lnTo>
                  <a:lnTo>
                    <a:pt x="336456" y="21110"/>
                  </a:lnTo>
                  <a:lnTo>
                    <a:pt x="376904" y="44463"/>
                  </a:lnTo>
                  <a:lnTo>
                    <a:pt x="412019" y="75259"/>
                  </a:lnTo>
                  <a:lnTo>
                    <a:pt x="440451" y="112314"/>
                  </a:lnTo>
                  <a:lnTo>
                    <a:pt x="461108" y="154203"/>
                  </a:lnTo>
                  <a:lnTo>
                    <a:pt x="473195" y="199317"/>
                  </a:lnTo>
                  <a:lnTo>
                    <a:pt x="476249" y="230326"/>
                  </a:lnTo>
                  <a:lnTo>
                    <a:pt x="476249" y="238124"/>
                  </a:lnTo>
                  <a:lnTo>
                    <a:pt x="476249" y="245923"/>
                  </a:lnTo>
                  <a:lnTo>
                    <a:pt x="470152" y="292229"/>
                  </a:lnTo>
                  <a:lnTo>
                    <a:pt x="455139" y="336456"/>
                  </a:lnTo>
                  <a:lnTo>
                    <a:pt x="431785" y="376904"/>
                  </a:lnTo>
                  <a:lnTo>
                    <a:pt x="400990" y="412019"/>
                  </a:lnTo>
                  <a:lnTo>
                    <a:pt x="363935" y="440451"/>
                  </a:lnTo>
                  <a:lnTo>
                    <a:pt x="322046" y="461108"/>
                  </a:lnTo>
                  <a:lnTo>
                    <a:pt x="276931" y="473195"/>
                  </a:lnTo>
                  <a:lnTo>
                    <a:pt x="253703" y="475867"/>
                  </a:lnTo>
                  <a:lnTo>
                    <a:pt x="245923" y="476249"/>
                  </a:lnTo>
                  <a:close/>
                </a:path>
              </a:pathLst>
            </a:custGeom>
            <a:solidFill>
              <a:srgbClr val="4FC77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4" y="1343024"/>
              <a:ext cx="190499" cy="95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74" y="3505199"/>
              <a:ext cx="104774" cy="1523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89580" y="1406763"/>
            <a:ext cx="3704574" cy="268087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665" b="1" spc="180" dirty="0">
                <a:solidFill>
                  <a:srgbClr val="1F2937"/>
                </a:solidFill>
                <a:latin typeface="Trebuchet MS"/>
                <a:cs typeface="Trebuchet MS"/>
              </a:rPr>
              <a:t>Exemplo</a:t>
            </a:r>
            <a:r>
              <a:rPr sz="1665" b="1" spc="79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665" b="1" spc="116" dirty="0">
                <a:solidFill>
                  <a:srgbClr val="1F2937"/>
                </a:solidFill>
                <a:latin typeface="Trebuchet MS"/>
                <a:cs typeface="Trebuchet MS"/>
              </a:rPr>
              <a:t>3:</a:t>
            </a:r>
            <a:r>
              <a:rPr sz="1665" b="1" spc="79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665" b="1" spc="204" dirty="0">
                <a:solidFill>
                  <a:srgbClr val="1F2937"/>
                </a:solidFill>
                <a:latin typeface="Trebuchet MS"/>
                <a:cs typeface="Trebuchet MS"/>
              </a:rPr>
              <a:t>Vendas</a:t>
            </a:r>
            <a:r>
              <a:rPr sz="1665" b="1" spc="83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665" b="1" spc="194" dirty="0">
                <a:solidFill>
                  <a:srgbClr val="1F2937"/>
                </a:solidFill>
                <a:latin typeface="Trebuchet MS"/>
                <a:cs typeface="Trebuchet MS"/>
              </a:rPr>
              <a:t>Detalhadas</a:t>
            </a:r>
            <a:endParaRPr sz="1665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xfrm>
            <a:off x="516890" y="1868487"/>
            <a:ext cx="14255767" cy="1861856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pc="74" dirty="0"/>
              <a:t>Consulta</a:t>
            </a:r>
            <a:r>
              <a:rPr spc="46" dirty="0"/>
              <a:t> </a:t>
            </a:r>
            <a:r>
              <a:rPr spc="88" dirty="0"/>
              <a:t>que</a:t>
            </a:r>
            <a:r>
              <a:rPr spc="51" dirty="0"/>
              <a:t> </a:t>
            </a:r>
            <a:r>
              <a:rPr spc="74" dirty="0"/>
              <a:t>combina</a:t>
            </a:r>
            <a:r>
              <a:rPr spc="51" dirty="0"/>
              <a:t> </a:t>
            </a:r>
            <a:r>
              <a:rPr spc="65" dirty="0"/>
              <a:t>informações</a:t>
            </a:r>
            <a:r>
              <a:rPr spc="51" dirty="0"/>
              <a:t> </a:t>
            </a:r>
            <a:r>
              <a:rPr spc="83" dirty="0"/>
              <a:t>de</a:t>
            </a:r>
            <a:r>
              <a:rPr spc="51" dirty="0"/>
              <a:t> </a:t>
            </a:r>
            <a:r>
              <a:rPr dirty="0"/>
              <a:t>clientes,</a:t>
            </a:r>
            <a:r>
              <a:rPr spc="51" dirty="0"/>
              <a:t> </a:t>
            </a:r>
            <a:r>
              <a:rPr spc="65" dirty="0"/>
              <a:t>produtos</a:t>
            </a:r>
            <a:r>
              <a:rPr spc="51" dirty="0"/>
              <a:t> </a:t>
            </a:r>
            <a:r>
              <a:rPr spc="74" dirty="0"/>
              <a:t>e</a:t>
            </a:r>
            <a:r>
              <a:rPr spc="51" dirty="0"/>
              <a:t> </a:t>
            </a:r>
            <a:r>
              <a:rPr spc="97" dirty="0"/>
              <a:t>vendas</a:t>
            </a:r>
            <a:r>
              <a:rPr spc="46" dirty="0"/>
              <a:t> </a:t>
            </a:r>
            <a:r>
              <a:rPr spc="74" dirty="0"/>
              <a:t>para</a:t>
            </a:r>
            <a:r>
              <a:rPr spc="51" dirty="0"/>
              <a:t> obter </a:t>
            </a:r>
            <a:r>
              <a:rPr spc="116" dirty="0"/>
              <a:t>uma</a:t>
            </a:r>
            <a:r>
              <a:rPr spc="51" dirty="0"/>
              <a:t> </a:t>
            </a:r>
            <a:r>
              <a:rPr spc="79" dirty="0"/>
              <a:t>visão</a:t>
            </a:r>
            <a:r>
              <a:rPr spc="51" dirty="0"/>
              <a:t> </a:t>
            </a:r>
            <a:r>
              <a:rPr spc="60" dirty="0"/>
              <a:t>completa</a:t>
            </a:r>
            <a:r>
              <a:rPr spc="51" dirty="0"/>
              <a:t> </a:t>
            </a:r>
            <a:r>
              <a:rPr spc="83" dirty="0"/>
              <a:t>de</a:t>
            </a:r>
            <a:r>
              <a:rPr spc="51" dirty="0"/>
              <a:t> </a:t>
            </a:r>
            <a:r>
              <a:rPr spc="83" dirty="0"/>
              <a:t>cada</a:t>
            </a:r>
            <a:r>
              <a:rPr spc="51" dirty="0"/>
              <a:t> </a:t>
            </a:r>
            <a:r>
              <a:rPr spc="46" dirty="0"/>
              <a:t>transação.</a:t>
            </a:r>
          </a:p>
          <a:p>
            <a:pPr>
              <a:spcBef>
                <a:spcPts val="486"/>
              </a:spcBef>
            </a:pPr>
            <a:endParaRPr spc="46" dirty="0"/>
          </a:p>
          <a:p>
            <a:pPr marL="178562" marR="4404138" algn="just">
              <a:lnSpc>
                <a:spcPct val="125000"/>
              </a:lnSpc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SELECT</a:t>
            </a:r>
            <a:r>
              <a:rPr sz="1200" spc="69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C.Nome_Cliente,</a:t>
            </a:r>
            <a:r>
              <a:rPr sz="1200" spc="69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P.Nome_Produto,</a:t>
            </a:r>
            <a:r>
              <a:rPr sz="1200" spc="69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9" dirty="0">
                <a:solidFill>
                  <a:srgbClr val="333333"/>
                </a:solidFill>
                <a:latin typeface="Courier New"/>
                <a:cs typeface="Courier New"/>
              </a:rPr>
              <a:t>V.Data_Venda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FROM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Vendas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AS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46" dirty="0">
                <a:solidFill>
                  <a:srgbClr val="333333"/>
                </a:solidFill>
                <a:latin typeface="Courier New"/>
                <a:cs typeface="Courier New"/>
              </a:rPr>
              <a:t>V</a:t>
            </a:r>
            <a:endParaRPr sz="1200" dirty="0">
              <a:latin typeface="Courier New"/>
              <a:cs typeface="Courier New"/>
            </a:endParaRPr>
          </a:p>
          <a:p>
            <a:pPr marL="178562" marR="4552744" algn="just">
              <a:lnSpc>
                <a:spcPct val="125000"/>
              </a:lnSpc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JOIN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Clientes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AS</a:t>
            </a:r>
            <a:r>
              <a:rPr sz="1200" spc="28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C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ON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V.ID_Cliente</a:t>
            </a:r>
            <a:r>
              <a:rPr sz="1200" spc="28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=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9" dirty="0">
                <a:solidFill>
                  <a:srgbClr val="333333"/>
                </a:solidFill>
                <a:latin typeface="Courier New"/>
                <a:cs typeface="Courier New"/>
              </a:rPr>
              <a:t>C.ID_Cliente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JOIN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Produtos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AS</a:t>
            </a:r>
            <a:r>
              <a:rPr sz="1200" spc="28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P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ON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V.ID_Produto</a:t>
            </a:r>
            <a:r>
              <a:rPr sz="1200" spc="28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=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9" dirty="0">
                <a:solidFill>
                  <a:srgbClr val="333333"/>
                </a:solidFill>
                <a:latin typeface="Courier New"/>
                <a:cs typeface="Courier New"/>
              </a:rPr>
              <a:t>P.ID_Produto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ORDER</a:t>
            </a:r>
            <a:r>
              <a:rPr sz="1200" spc="19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BY</a:t>
            </a:r>
            <a:r>
              <a:rPr sz="1200" spc="19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9" dirty="0" err="1">
                <a:solidFill>
                  <a:srgbClr val="333333"/>
                </a:solidFill>
                <a:latin typeface="Courier New"/>
                <a:cs typeface="Courier New"/>
              </a:rPr>
              <a:t>V.Data_Venda</a:t>
            </a:r>
            <a:r>
              <a:rPr sz="1200" spc="-9" dirty="0">
                <a:solidFill>
                  <a:srgbClr val="333333"/>
                </a:solidFill>
                <a:latin typeface="Courier New"/>
                <a:cs typeface="Courier New"/>
              </a:rPr>
              <a:t>;</a:t>
            </a:r>
            <a:endParaRPr lang="pt-BR" sz="1200" spc="-9" dirty="0">
              <a:solidFill>
                <a:srgbClr val="333333"/>
              </a:solidFill>
              <a:latin typeface="Courier New"/>
              <a:cs typeface="Courier New"/>
            </a:endParaRPr>
          </a:p>
          <a:p>
            <a:pPr marL="178562" marR="4552744" algn="just">
              <a:lnSpc>
                <a:spcPct val="125000"/>
              </a:lnSpc>
            </a:pPr>
            <a:endParaRPr sz="1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971" dirty="0">
              <a:latin typeface="Courier New"/>
              <a:cs typeface="Courier New"/>
            </a:endParaRPr>
          </a:p>
          <a:p>
            <a:pPr>
              <a:spcBef>
                <a:spcPts val="378"/>
              </a:spcBef>
            </a:pPr>
            <a:endParaRPr sz="971" dirty="0">
              <a:latin typeface="Courier New"/>
              <a:cs typeface="Courier New"/>
            </a:endParaRPr>
          </a:p>
          <a:p>
            <a:pPr marL="364760"/>
            <a:r>
              <a:rPr b="1" spc="120" dirty="0"/>
              <a:t>Resultado:</a:t>
            </a:r>
            <a:r>
              <a:rPr b="1" spc="23" dirty="0"/>
              <a:t> </a:t>
            </a:r>
            <a:r>
              <a:rPr spc="51" dirty="0"/>
              <a:t>Lista</a:t>
            </a:r>
            <a:r>
              <a:rPr spc="23" dirty="0"/>
              <a:t> </a:t>
            </a:r>
            <a:r>
              <a:rPr spc="69" dirty="0"/>
              <a:t>detalhada</a:t>
            </a:r>
            <a:r>
              <a:rPr spc="28" dirty="0"/>
              <a:t> </a:t>
            </a:r>
            <a:r>
              <a:rPr spc="83" dirty="0"/>
              <a:t>de</a:t>
            </a:r>
            <a:r>
              <a:rPr spc="23" dirty="0"/>
              <a:t> </a:t>
            </a:r>
            <a:r>
              <a:rPr spc="97" dirty="0"/>
              <a:t>vendas</a:t>
            </a:r>
            <a:r>
              <a:rPr spc="28" dirty="0"/>
              <a:t> </a:t>
            </a:r>
            <a:r>
              <a:rPr spc="74" dirty="0"/>
              <a:t>ordenada</a:t>
            </a:r>
            <a:r>
              <a:rPr spc="23" dirty="0"/>
              <a:t> </a:t>
            </a:r>
            <a:r>
              <a:rPr spc="65" dirty="0"/>
              <a:t>por</a:t>
            </a:r>
            <a:r>
              <a:rPr spc="28" dirty="0"/>
              <a:t> </a:t>
            </a:r>
            <a:r>
              <a:rPr spc="46" dirty="0"/>
              <a:t>data,</a:t>
            </a:r>
            <a:r>
              <a:rPr spc="23" dirty="0"/>
              <a:t> </a:t>
            </a:r>
            <a:r>
              <a:rPr spc="79" dirty="0"/>
              <a:t>mostrando</a:t>
            </a:r>
            <a:r>
              <a:rPr spc="28" dirty="0"/>
              <a:t> </a:t>
            </a:r>
            <a:r>
              <a:rPr spc="102" dirty="0"/>
              <a:t>quem</a:t>
            </a:r>
            <a:r>
              <a:rPr spc="23" dirty="0"/>
              <a:t> </a:t>
            </a:r>
            <a:r>
              <a:rPr spc="74" dirty="0"/>
              <a:t>comprou</a:t>
            </a:r>
            <a:r>
              <a:rPr spc="28" dirty="0"/>
              <a:t> </a:t>
            </a:r>
            <a:r>
              <a:rPr spc="69" dirty="0"/>
              <a:t>o</a:t>
            </a:r>
            <a:r>
              <a:rPr spc="23" dirty="0"/>
              <a:t> </a:t>
            </a:r>
            <a:r>
              <a:rPr spc="88" dirty="0"/>
              <a:t>quê</a:t>
            </a:r>
            <a:r>
              <a:rPr spc="28" dirty="0"/>
              <a:t> </a:t>
            </a:r>
            <a:r>
              <a:rPr spc="74" dirty="0"/>
              <a:t>e</a:t>
            </a:r>
            <a:r>
              <a:rPr spc="23" dirty="0"/>
              <a:t> </a:t>
            </a:r>
            <a:r>
              <a:rPr spc="56" dirty="0"/>
              <a:t>quando.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28575" y="4343638"/>
            <a:ext cx="11277600" cy="4108192"/>
            <a:chOff x="30892" y="4352925"/>
            <a:chExt cx="12192000" cy="4441289"/>
          </a:xfrm>
        </p:grpSpPr>
        <p:sp>
          <p:nvSpPr>
            <p:cNvPr id="23" name="object 23"/>
            <p:cNvSpPr/>
            <p:nvPr/>
          </p:nvSpPr>
          <p:spPr>
            <a:xfrm>
              <a:off x="571499" y="4352925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45923" y="476249"/>
                  </a:moveTo>
                  <a:lnTo>
                    <a:pt x="230326" y="476249"/>
                  </a:lnTo>
                  <a:lnTo>
                    <a:pt x="222545" y="475867"/>
                  </a:lnTo>
                  <a:lnTo>
                    <a:pt x="184020" y="470152"/>
                  </a:lnTo>
                  <a:lnTo>
                    <a:pt x="139793" y="455139"/>
                  </a:lnTo>
                  <a:lnTo>
                    <a:pt x="99345" y="431785"/>
                  </a:lnTo>
                  <a:lnTo>
                    <a:pt x="64230" y="400989"/>
                  </a:lnTo>
                  <a:lnTo>
                    <a:pt x="35798" y="363935"/>
                  </a:lnTo>
                  <a:lnTo>
                    <a:pt x="15141" y="322045"/>
                  </a:lnTo>
                  <a:lnTo>
                    <a:pt x="3053" y="276931"/>
                  </a:lnTo>
                  <a:lnTo>
                    <a:pt x="0" y="245923"/>
                  </a:lnTo>
                  <a:lnTo>
                    <a:pt x="0" y="230326"/>
                  </a:lnTo>
                  <a:lnTo>
                    <a:pt x="6096" y="184019"/>
                  </a:lnTo>
                  <a:lnTo>
                    <a:pt x="21110" y="139792"/>
                  </a:lnTo>
                  <a:lnTo>
                    <a:pt x="44464" y="99344"/>
                  </a:lnTo>
                  <a:lnTo>
                    <a:pt x="75259" y="64230"/>
                  </a:lnTo>
                  <a:lnTo>
                    <a:pt x="112314" y="35798"/>
                  </a:lnTo>
                  <a:lnTo>
                    <a:pt x="154203" y="15141"/>
                  </a:lnTo>
                  <a:lnTo>
                    <a:pt x="199318" y="3053"/>
                  </a:lnTo>
                  <a:lnTo>
                    <a:pt x="230326" y="0"/>
                  </a:lnTo>
                  <a:lnTo>
                    <a:pt x="245923" y="0"/>
                  </a:lnTo>
                  <a:lnTo>
                    <a:pt x="292229" y="6096"/>
                  </a:lnTo>
                  <a:lnTo>
                    <a:pt x="336456" y="21110"/>
                  </a:lnTo>
                  <a:lnTo>
                    <a:pt x="376904" y="44463"/>
                  </a:lnTo>
                  <a:lnTo>
                    <a:pt x="412019" y="75259"/>
                  </a:lnTo>
                  <a:lnTo>
                    <a:pt x="440451" y="112313"/>
                  </a:lnTo>
                  <a:lnTo>
                    <a:pt x="461108" y="154203"/>
                  </a:lnTo>
                  <a:lnTo>
                    <a:pt x="473195" y="199318"/>
                  </a:lnTo>
                  <a:lnTo>
                    <a:pt x="476249" y="230326"/>
                  </a:lnTo>
                  <a:lnTo>
                    <a:pt x="476249" y="238124"/>
                  </a:lnTo>
                  <a:lnTo>
                    <a:pt x="476249" y="245923"/>
                  </a:lnTo>
                  <a:lnTo>
                    <a:pt x="470152" y="292229"/>
                  </a:lnTo>
                  <a:lnTo>
                    <a:pt x="455139" y="336455"/>
                  </a:lnTo>
                  <a:lnTo>
                    <a:pt x="431785" y="376904"/>
                  </a:lnTo>
                  <a:lnTo>
                    <a:pt x="400990" y="412019"/>
                  </a:lnTo>
                  <a:lnTo>
                    <a:pt x="363935" y="440451"/>
                  </a:lnTo>
                  <a:lnTo>
                    <a:pt x="322046" y="461107"/>
                  </a:lnTo>
                  <a:lnTo>
                    <a:pt x="276931" y="473195"/>
                  </a:lnTo>
                  <a:lnTo>
                    <a:pt x="253703" y="475867"/>
                  </a:lnTo>
                  <a:lnTo>
                    <a:pt x="245923" y="476249"/>
                  </a:lnTo>
                  <a:close/>
                </a:path>
              </a:pathLst>
            </a:custGeom>
            <a:solidFill>
              <a:srgbClr val="FFA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849" y="4591049"/>
              <a:ext cx="219074" cy="95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892" y="8403689"/>
              <a:ext cx="12192000" cy="390525"/>
            </a:xfrm>
            <a:custGeom>
              <a:avLst/>
              <a:gdLst/>
              <a:ahLst/>
              <a:cxnLst/>
              <a:rect l="l" t="t" r="r" b="b"/>
              <a:pathLst>
                <a:path w="12192000" h="390525">
                  <a:moveTo>
                    <a:pt x="12191999" y="390524"/>
                  </a:moveTo>
                  <a:lnTo>
                    <a:pt x="0" y="390524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390524"/>
                  </a:lnTo>
                  <a:close/>
                </a:path>
              </a:pathLst>
            </a:custGeom>
            <a:solidFill>
              <a:srgbClr val="4FC778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89580" y="4411186"/>
            <a:ext cx="4034679" cy="268087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665" b="1" spc="180" dirty="0">
                <a:solidFill>
                  <a:srgbClr val="1F2937"/>
                </a:solidFill>
                <a:latin typeface="Trebuchet MS"/>
                <a:cs typeface="Trebuchet MS"/>
              </a:rPr>
              <a:t>Exemplo</a:t>
            </a:r>
            <a:r>
              <a:rPr sz="1665" b="1" spc="79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665" b="1" spc="116" dirty="0">
                <a:solidFill>
                  <a:srgbClr val="1F2937"/>
                </a:solidFill>
                <a:latin typeface="Trebuchet MS"/>
                <a:cs typeface="Trebuchet MS"/>
              </a:rPr>
              <a:t>4:</a:t>
            </a:r>
            <a:r>
              <a:rPr sz="1665" b="1" spc="79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665" b="1" spc="185" dirty="0">
                <a:solidFill>
                  <a:srgbClr val="1F2937"/>
                </a:solidFill>
                <a:latin typeface="Trebuchet MS"/>
                <a:cs typeface="Trebuchet MS"/>
              </a:rPr>
              <a:t>Produto</a:t>
            </a:r>
            <a:r>
              <a:rPr sz="1665" b="1" spc="79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665" b="1" spc="240" dirty="0">
                <a:solidFill>
                  <a:srgbClr val="1F2937"/>
                </a:solidFill>
                <a:latin typeface="Trebuchet MS"/>
                <a:cs typeface="Trebuchet MS"/>
              </a:rPr>
              <a:t>Mais</a:t>
            </a:r>
            <a:r>
              <a:rPr sz="1665" b="1" spc="79" dirty="0">
                <a:solidFill>
                  <a:srgbClr val="1F2937"/>
                </a:solidFill>
                <a:latin typeface="Trebuchet MS"/>
                <a:cs typeface="Trebuchet MS"/>
              </a:rPr>
              <a:t> </a:t>
            </a:r>
            <a:r>
              <a:rPr sz="1665" b="1" spc="162" dirty="0">
                <a:solidFill>
                  <a:srgbClr val="1F2937"/>
                </a:solidFill>
                <a:latin typeface="Trebuchet MS"/>
                <a:cs typeface="Trebuchet MS"/>
              </a:rPr>
              <a:t>Vendido</a:t>
            </a:r>
            <a:endParaRPr sz="1665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3669" y="4909960"/>
            <a:ext cx="13629878" cy="2041264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sz="1110" spc="74" dirty="0">
                <a:solidFill>
                  <a:srgbClr val="374050"/>
                </a:solidFill>
                <a:latin typeface="Trebuchet MS"/>
                <a:cs typeface="Trebuchet MS"/>
              </a:rPr>
              <a:t>Consulta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88" dirty="0">
                <a:solidFill>
                  <a:srgbClr val="374050"/>
                </a:solidFill>
                <a:latin typeface="Trebuchet MS"/>
                <a:cs typeface="Trebuchet MS"/>
              </a:rPr>
              <a:t>que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93" dirty="0">
                <a:solidFill>
                  <a:srgbClr val="374050"/>
                </a:solidFill>
                <a:latin typeface="Trebuchet MS"/>
                <a:cs typeface="Trebuchet MS"/>
              </a:rPr>
              <a:t>agrupa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111" dirty="0">
                <a:solidFill>
                  <a:srgbClr val="374050"/>
                </a:solidFill>
                <a:latin typeface="Trebuchet MS"/>
                <a:cs typeface="Trebuchet MS"/>
              </a:rPr>
              <a:t>as</a:t>
            </a:r>
            <a:r>
              <a:rPr sz="1110" spc="51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97" dirty="0">
                <a:solidFill>
                  <a:srgbClr val="374050"/>
                </a:solidFill>
                <a:latin typeface="Trebuchet MS"/>
                <a:cs typeface="Trebuchet MS"/>
              </a:rPr>
              <a:t>vendas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65" dirty="0">
                <a:solidFill>
                  <a:srgbClr val="374050"/>
                </a:solidFill>
                <a:latin typeface="Trebuchet MS"/>
                <a:cs typeface="Trebuchet MS"/>
              </a:rPr>
              <a:t>por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60" dirty="0">
                <a:solidFill>
                  <a:srgbClr val="374050"/>
                </a:solidFill>
                <a:latin typeface="Trebuchet MS"/>
                <a:cs typeface="Trebuchet MS"/>
              </a:rPr>
              <a:t>produto</a:t>
            </a:r>
            <a:r>
              <a:rPr sz="1110" spc="51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74" dirty="0">
                <a:solidFill>
                  <a:srgbClr val="374050"/>
                </a:solidFill>
                <a:latin typeface="Trebuchet MS"/>
                <a:cs typeface="Trebuchet MS"/>
              </a:rPr>
              <a:t>e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69" dirty="0">
                <a:solidFill>
                  <a:srgbClr val="374050"/>
                </a:solidFill>
                <a:latin typeface="Trebuchet MS"/>
                <a:cs typeface="Trebuchet MS"/>
              </a:rPr>
              <a:t>ordena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56" dirty="0">
                <a:solidFill>
                  <a:srgbClr val="374050"/>
                </a:solidFill>
                <a:latin typeface="Trebuchet MS"/>
                <a:cs typeface="Trebuchet MS"/>
              </a:rPr>
              <a:t>pelo</a:t>
            </a:r>
            <a:r>
              <a:rPr sz="1110" spc="51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9" dirty="0">
                <a:solidFill>
                  <a:srgbClr val="374050"/>
                </a:solidFill>
                <a:latin typeface="Trebuchet MS"/>
                <a:cs typeface="Trebuchet MS"/>
              </a:rPr>
              <a:t>total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74" dirty="0">
                <a:solidFill>
                  <a:srgbClr val="374050"/>
                </a:solidFill>
                <a:latin typeface="Trebuchet MS"/>
                <a:cs typeface="Trebuchet MS"/>
              </a:rPr>
              <a:t>vendido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74" dirty="0">
                <a:solidFill>
                  <a:srgbClr val="374050"/>
                </a:solidFill>
                <a:latin typeface="Trebuchet MS"/>
                <a:cs typeface="Trebuchet MS"/>
              </a:rPr>
              <a:t>para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9" dirty="0">
                <a:solidFill>
                  <a:srgbClr val="374050"/>
                </a:solidFill>
                <a:latin typeface="Trebuchet MS"/>
                <a:cs typeface="Trebuchet MS"/>
              </a:rPr>
              <a:t>identificar</a:t>
            </a:r>
            <a:r>
              <a:rPr sz="1110" spc="51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69" dirty="0">
                <a:solidFill>
                  <a:srgbClr val="374050"/>
                </a:solidFill>
                <a:latin typeface="Trebuchet MS"/>
                <a:cs typeface="Trebuchet MS"/>
              </a:rPr>
              <a:t>o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60" dirty="0">
                <a:solidFill>
                  <a:srgbClr val="374050"/>
                </a:solidFill>
                <a:latin typeface="Trebuchet MS"/>
                <a:cs typeface="Trebuchet MS"/>
              </a:rPr>
              <a:t>produto</a:t>
            </a:r>
            <a:r>
              <a:rPr sz="1110" spc="46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88" dirty="0">
                <a:solidFill>
                  <a:srgbClr val="374050"/>
                </a:solidFill>
                <a:latin typeface="Trebuchet MS"/>
                <a:cs typeface="Trebuchet MS"/>
              </a:rPr>
              <a:t>mais</a:t>
            </a:r>
            <a:r>
              <a:rPr sz="1110" spc="51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-9" dirty="0">
                <a:solidFill>
                  <a:srgbClr val="374050"/>
                </a:solidFill>
                <a:latin typeface="Trebuchet MS"/>
                <a:cs typeface="Trebuchet MS"/>
              </a:rPr>
              <a:t>popular.</a:t>
            </a:r>
            <a:endParaRPr lang="pt-BR" sz="1110" spc="-9" dirty="0">
              <a:solidFill>
                <a:srgbClr val="374050"/>
              </a:solidFill>
              <a:latin typeface="Trebuchet MS"/>
              <a:cs typeface="Trebuchet MS"/>
            </a:endParaRPr>
          </a:p>
          <a:p>
            <a:pPr marL="11748">
              <a:spcBef>
                <a:spcPts val="93"/>
              </a:spcBef>
            </a:pPr>
            <a:endParaRPr sz="1110" dirty="0">
              <a:latin typeface="Trebuchet MS"/>
              <a:cs typeface="Trebuchet MS"/>
            </a:endParaRPr>
          </a:p>
          <a:p>
            <a:pPr>
              <a:spcBef>
                <a:spcPts val="486"/>
              </a:spcBef>
            </a:pPr>
            <a:endParaRPr sz="1110" dirty="0">
              <a:latin typeface="Trebuchet MS"/>
              <a:cs typeface="Trebuchet MS"/>
            </a:endParaRPr>
          </a:p>
          <a:p>
            <a:pPr marL="178562" marR="4136882">
              <a:lnSpc>
                <a:spcPct val="125000"/>
              </a:lnSpc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SELECT</a:t>
            </a:r>
            <a:r>
              <a:rPr sz="1200" spc="56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P.Nome_Produto,</a:t>
            </a:r>
            <a:r>
              <a:rPr sz="1200" spc="6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SUM(V.Quantidade)</a:t>
            </a:r>
            <a:r>
              <a:rPr sz="1200" spc="56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AS</a:t>
            </a:r>
            <a:r>
              <a:rPr sz="1200" spc="6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9" dirty="0">
                <a:solidFill>
                  <a:srgbClr val="333333"/>
                </a:solidFill>
                <a:latin typeface="Courier New"/>
                <a:cs typeface="Courier New"/>
              </a:rPr>
              <a:t>Total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FROM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Vendas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AS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46" dirty="0">
                <a:solidFill>
                  <a:srgbClr val="333333"/>
                </a:solidFill>
                <a:latin typeface="Courier New"/>
                <a:cs typeface="Courier New"/>
              </a:rPr>
              <a:t>V</a:t>
            </a:r>
            <a:endParaRPr sz="1200" dirty="0">
              <a:latin typeface="Courier New"/>
              <a:cs typeface="Courier New"/>
            </a:endParaRPr>
          </a:p>
          <a:p>
            <a:pPr marL="178562" marR="4136882">
              <a:lnSpc>
                <a:spcPct val="125000"/>
              </a:lnSpc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JOIN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Produtos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AS</a:t>
            </a:r>
            <a:r>
              <a:rPr sz="1200" spc="28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P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ON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V.ID_Produto</a:t>
            </a:r>
            <a:r>
              <a:rPr sz="1200" spc="28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=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9" dirty="0">
                <a:solidFill>
                  <a:srgbClr val="333333"/>
                </a:solidFill>
                <a:latin typeface="Courier New"/>
                <a:cs typeface="Courier New"/>
              </a:rPr>
              <a:t>P.ID_Produto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GROUP</a:t>
            </a:r>
            <a:r>
              <a:rPr sz="1200" spc="19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BY</a:t>
            </a:r>
            <a:r>
              <a:rPr lang="pt-BR" sz="120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9" dirty="0" err="1">
                <a:solidFill>
                  <a:srgbClr val="333333"/>
                </a:solidFill>
                <a:latin typeface="Courier New"/>
                <a:cs typeface="Courier New"/>
              </a:rPr>
              <a:t>P.Nome_Produto</a:t>
            </a:r>
            <a:endParaRPr sz="1200" dirty="0">
              <a:latin typeface="Courier New"/>
              <a:cs typeface="Courier New"/>
            </a:endParaRPr>
          </a:p>
          <a:p>
            <a:pPr marL="178562" marR="6364795">
              <a:lnSpc>
                <a:spcPct val="125000"/>
              </a:lnSpc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ORDER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BY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Total</a:t>
            </a:r>
            <a:r>
              <a:rPr sz="1200" spc="23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19" dirty="0">
                <a:solidFill>
                  <a:srgbClr val="333333"/>
                </a:solidFill>
                <a:latin typeface="Courier New"/>
                <a:cs typeface="Courier New"/>
              </a:rPr>
              <a:t>DESC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LIMIT</a:t>
            </a:r>
            <a:r>
              <a:rPr sz="1200" spc="28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23" dirty="0">
                <a:solidFill>
                  <a:srgbClr val="333333"/>
                </a:solidFill>
                <a:latin typeface="Courier New"/>
                <a:cs typeface="Courier New"/>
              </a:rPr>
              <a:t>1;</a:t>
            </a:r>
            <a:endParaRPr lang="pt-BR" sz="1200" spc="-23" dirty="0">
              <a:solidFill>
                <a:srgbClr val="333333"/>
              </a:solidFill>
              <a:latin typeface="Courier New"/>
              <a:cs typeface="Courier New"/>
            </a:endParaRPr>
          </a:p>
          <a:p>
            <a:pPr marL="178562" marR="6364795">
              <a:lnSpc>
                <a:spcPct val="125000"/>
              </a:lnSpc>
            </a:pPr>
            <a:endParaRPr sz="1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971" dirty="0">
              <a:latin typeface="Courier New"/>
              <a:cs typeface="Courier New"/>
            </a:endParaRPr>
          </a:p>
          <a:p>
            <a:pPr>
              <a:spcBef>
                <a:spcPts val="240"/>
              </a:spcBef>
            </a:pPr>
            <a:endParaRPr sz="971" dirty="0">
              <a:latin typeface="Courier New"/>
              <a:cs typeface="Courier New"/>
            </a:endParaRPr>
          </a:p>
          <a:p>
            <a:pPr marL="143320"/>
            <a:r>
              <a:rPr lang="pt-BR" sz="1249" spc="-425" dirty="0">
                <a:solidFill>
                  <a:srgbClr val="F97316"/>
                </a:solidFill>
                <a:latin typeface="Arial Black"/>
                <a:cs typeface="Arial Black"/>
              </a:rPr>
              <a:t>   </a:t>
            </a:r>
            <a:r>
              <a:rPr sz="1249" spc="56" dirty="0">
                <a:solidFill>
                  <a:srgbClr val="F97316"/>
                </a:solidFill>
                <a:latin typeface="Arial Black"/>
                <a:cs typeface="Arial Black"/>
              </a:rPr>
              <a:t>  </a:t>
            </a:r>
            <a:r>
              <a:rPr sz="1110" b="1" spc="120" dirty="0">
                <a:solidFill>
                  <a:srgbClr val="374050"/>
                </a:solidFill>
                <a:latin typeface="Trebuchet MS"/>
                <a:cs typeface="Trebuchet MS"/>
              </a:rPr>
              <a:t>Resultado:</a:t>
            </a:r>
            <a:r>
              <a:rPr sz="1110" b="1" spc="37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120" dirty="0">
                <a:solidFill>
                  <a:srgbClr val="374050"/>
                </a:solidFill>
                <a:latin typeface="Trebuchet MS"/>
                <a:cs typeface="Trebuchet MS"/>
              </a:rPr>
              <a:t>O</a:t>
            </a:r>
            <a:r>
              <a:rPr sz="1110" spc="28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102" dirty="0">
                <a:solidFill>
                  <a:srgbClr val="374050"/>
                </a:solidFill>
                <a:latin typeface="Trebuchet MS"/>
                <a:cs typeface="Trebuchet MS"/>
              </a:rPr>
              <a:t>nome</a:t>
            </a:r>
            <a:r>
              <a:rPr sz="1110" spc="32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79" dirty="0">
                <a:solidFill>
                  <a:srgbClr val="374050"/>
                </a:solidFill>
                <a:latin typeface="Trebuchet MS"/>
                <a:cs typeface="Trebuchet MS"/>
              </a:rPr>
              <a:t>do</a:t>
            </a:r>
            <a:r>
              <a:rPr sz="1110" spc="32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60" dirty="0">
                <a:solidFill>
                  <a:srgbClr val="374050"/>
                </a:solidFill>
                <a:latin typeface="Trebuchet MS"/>
                <a:cs typeface="Trebuchet MS"/>
              </a:rPr>
              <a:t>produto</a:t>
            </a:r>
            <a:r>
              <a:rPr sz="1110" spc="32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88" dirty="0">
                <a:solidFill>
                  <a:srgbClr val="374050"/>
                </a:solidFill>
                <a:latin typeface="Trebuchet MS"/>
                <a:cs typeface="Trebuchet MS"/>
              </a:rPr>
              <a:t>mais</a:t>
            </a:r>
            <a:r>
              <a:rPr sz="1110" spc="28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74" dirty="0">
                <a:solidFill>
                  <a:srgbClr val="374050"/>
                </a:solidFill>
                <a:latin typeface="Trebuchet MS"/>
                <a:cs typeface="Trebuchet MS"/>
              </a:rPr>
              <a:t>vendido</a:t>
            </a:r>
            <a:r>
              <a:rPr sz="1110" spc="32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102" dirty="0">
                <a:solidFill>
                  <a:srgbClr val="374050"/>
                </a:solidFill>
                <a:latin typeface="Trebuchet MS"/>
                <a:cs typeface="Trebuchet MS"/>
              </a:rPr>
              <a:t>("Duna")</a:t>
            </a:r>
            <a:r>
              <a:rPr sz="1110" spc="32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74" dirty="0">
                <a:solidFill>
                  <a:srgbClr val="374050"/>
                </a:solidFill>
                <a:latin typeface="Trebuchet MS"/>
                <a:cs typeface="Trebuchet MS"/>
              </a:rPr>
              <a:t>e</a:t>
            </a:r>
            <a:r>
              <a:rPr sz="1110" spc="28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97" dirty="0">
                <a:solidFill>
                  <a:srgbClr val="374050"/>
                </a:solidFill>
                <a:latin typeface="Trebuchet MS"/>
                <a:cs typeface="Trebuchet MS"/>
              </a:rPr>
              <a:t>a</a:t>
            </a:r>
            <a:r>
              <a:rPr sz="1110" spc="32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69" dirty="0">
                <a:solidFill>
                  <a:srgbClr val="374050"/>
                </a:solidFill>
                <a:latin typeface="Trebuchet MS"/>
                <a:cs typeface="Trebuchet MS"/>
              </a:rPr>
              <a:t>quantidade</a:t>
            </a:r>
            <a:r>
              <a:rPr sz="1110" spc="32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dirty="0">
                <a:solidFill>
                  <a:srgbClr val="374050"/>
                </a:solidFill>
                <a:latin typeface="Trebuchet MS"/>
                <a:cs typeface="Trebuchet MS"/>
              </a:rPr>
              <a:t>total</a:t>
            </a:r>
            <a:r>
              <a:rPr sz="1110" spc="28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74" dirty="0">
                <a:solidFill>
                  <a:srgbClr val="374050"/>
                </a:solidFill>
                <a:latin typeface="Trebuchet MS"/>
                <a:cs typeface="Trebuchet MS"/>
              </a:rPr>
              <a:t>vendida</a:t>
            </a:r>
            <a:r>
              <a:rPr sz="1110" spc="32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69" dirty="0">
                <a:solidFill>
                  <a:srgbClr val="374050"/>
                </a:solidFill>
                <a:latin typeface="Trebuchet MS"/>
                <a:cs typeface="Trebuchet MS"/>
              </a:rPr>
              <a:t>(2</a:t>
            </a:r>
            <a:r>
              <a:rPr sz="1110" spc="32" dirty="0">
                <a:solidFill>
                  <a:srgbClr val="374050"/>
                </a:solidFill>
                <a:latin typeface="Trebuchet MS"/>
                <a:cs typeface="Trebuchet MS"/>
              </a:rPr>
              <a:t> </a:t>
            </a:r>
            <a:r>
              <a:rPr sz="1110" spc="51" dirty="0">
                <a:solidFill>
                  <a:srgbClr val="374050"/>
                </a:solidFill>
                <a:latin typeface="Trebuchet MS"/>
                <a:cs typeface="Trebuchet MS"/>
              </a:rPr>
              <a:t>unidades).</a:t>
            </a:r>
            <a:endParaRPr sz="1110" dirty="0">
              <a:latin typeface="Trebuchet MS"/>
              <a:cs typeface="Trebuchet MS"/>
            </a:endParaRPr>
          </a:p>
        </p:txBody>
      </p:sp>
      <p:pic>
        <p:nvPicPr>
          <p:cNvPr id="31" name="Gráfico 30" descr="Gráfico de barras com tendência ascendente com preenchimento sólido">
            <a:extLst>
              <a:ext uri="{FF2B5EF4-FFF2-40B4-BE49-F238E27FC236}">
                <a16:creationId xmlns:a16="http://schemas.microsoft.com/office/drawing/2014/main" id="{7F5E8D12-3C70-C55D-6CC3-33456D49F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135" y="1396461"/>
            <a:ext cx="326037" cy="326037"/>
          </a:xfrm>
          <a:prstGeom prst="rect">
            <a:avLst/>
          </a:prstGeom>
        </p:spPr>
      </p:pic>
      <p:pic>
        <p:nvPicPr>
          <p:cNvPr id="33" name="Gráfico 32" descr="Inventário correto com preenchimento sólido">
            <a:extLst>
              <a:ext uri="{FF2B5EF4-FFF2-40B4-BE49-F238E27FC236}">
                <a16:creationId xmlns:a16="http://schemas.microsoft.com/office/drawing/2014/main" id="{473920BD-AE55-6373-3376-8DADAAE9A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872" y="4369649"/>
            <a:ext cx="346057" cy="346057"/>
          </a:xfrm>
          <a:prstGeom prst="rect">
            <a:avLst/>
          </a:prstGeom>
        </p:spPr>
      </p:pic>
      <p:pic>
        <p:nvPicPr>
          <p:cNvPr id="34" name="object 19">
            <a:extLst>
              <a:ext uri="{FF2B5EF4-FFF2-40B4-BE49-F238E27FC236}">
                <a16:creationId xmlns:a16="http://schemas.microsoft.com/office/drawing/2014/main" id="{4D8AB907-5FA4-91EC-704A-069C260AAFD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338" y="6778478"/>
            <a:ext cx="96916" cy="1409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24" y="241941"/>
            <a:ext cx="5907538" cy="358111"/>
          </a:xfrm>
          <a:prstGeom prst="rect">
            <a:avLst/>
          </a:prstGeom>
        </p:spPr>
        <p:txBody>
          <a:bodyPr vert="horz" wrap="square" lIns="0" tIns="11748" rIns="0" bIns="0" rtlCol="0">
            <a:spAutoFit/>
          </a:bodyPr>
          <a:lstStyle/>
          <a:p>
            <a:pPr marL="11748">
              <a:spcBef>
                <a:spcPts val="93"/>
              </a:spcBef>
            </a:pPr>
            <a:r>
              <a:rPr lang="pt-BR" sz="2250" spc="250" dirty="0">
                <a:latin typeface="Montaser Arabic" panose="020B0604020202020204" charset="-78"/>
                <a:cs typeface="Montaser Arabic" panose="020B0604020202020204" charset="-78"/>
              </a:rPr>
              <a:t>AUTOMAÇÃO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12" dirty="0">
                <a:latin typeface="Montaser Arabic" panose="020B0604020202020204" charset="-78"/>
                <a:cs typeface="Montaser Arabic" panose="020B0604020202020204" charset="-78"/>
              </a:rPr>
              <a:t>E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73" dirty="0">
                <a:latin typeface="Montaser Arabic" panose="020B0604020202020204" charset="-78"/>
                <a:cs typeface="Montaser Arabic" panose="020B0604020202020204" charset="-78"/>
              </a:rPr>
              <a:t>REUSO</a:t>
            </a:r>
            <a:r>
              <a:rPr lang="pt-BR" sz="2250" spc="111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54" dirty="0">
                <a:latin typeface="Montaser Arabic" panose="020B0604020202020204" charset="-78"/>
                <a:cs typeface="Montaser Arabic" panose="020B0604020202020204" charset="-78"/>
              </a:rPr>
              <a:t>COM</a:t>
            </a:r>
            <a:r>
              <a:rPr lang="pt-BR" sz="2250" spc="105" dirty="0">
                <a:latin typeface="Montaser Arabic" panose="020B0604020202020204" charset="-78"/>
                <a:cs typeface="Montaser Arabic" panose="020B0604020202020204" charset="-78"/>
              </a:rPr>
              <a:t> </a:t>
            </a:r>
            <a:r>
              <a:rPr lang="pt-BR" sz="2250" spc="291" dirty="0">
                <a:latin typeface="Montaser Arabic" panose="020B0604020202020204" charset="-78"/>
                <a:cs typeface="Montaser Arabic" panose="020B0604020202020204" charset="-78"/>
              </a:rPr>
              <a:t>VIEWS</a:t>
            </a:r>
          </a:p>
        </p:txBody>
      </p:sp>
      <p:sp>
        <p:nvSpPr>
          <p:cNvPr id="11" name="object 11"/>
          <p:cNvSpPr/>
          <p:nvPr/>
        </p:nvSpPr>
        <p:spPr>
          <a:xfrm>
            <a:off x="555058" y="2493406"/>
            <a:ext cx="44053" cy="889873"/>
          </a:xfrm>
          <a:custGeom>
            <a:avLst/>
            <a:gdLst/>
            <a:ahLst/>
            <a:cxnLst/>
            <a:rect l="l" t="t" r="r" b="b"/>
            <a:pathLst>
              <a:path w="47625" h="962025">
                <a:moveTo>
                  <a:pt x="47625" y="935062"/>
                </a:moveTo>
                <a:lnTo>
                  <a:pt x="26974" y="914400"/>
                </a:lnTo>
                <a:lnTo>
                  <a:pt x="20662" y="914400"/>
                </a:lnTo>
                <a:lnTo>
                  <a:pt x="0" y="935062"/>
                </a:lnTo>
                <a:lnTo>
                  <a:pt x="0" y="941374"/>
                </a:lnTo>
                <a:lnTo>
                  <a:pt x="20662" y="962025"/>
                </a:lnTo>
                <a:lnTo>
                  <a:pt x="26974" y="962025"/>
                </a:lnTo>
                <a:lnTo>
                  <a:pt x="47625" y="941374"/>
                </a:lnTo>
                <a:lnTo>
                  <a:pt x="47625" y="938212"/>
                </a:lnTo>
                <a:lnTo>
                  <a:pt x="47625" y="935062"/>
                </a:lnTo>
                <a:close/>
              </a:path>
              <a:path w="47625" h="962025">
                <a:moveTo>
                  <a:pt x="47625" y="630262"/>
                </a:moveTo>
                <a:lnTo>
                  <a:pt x="26974" y="609600"/>
                </a:lnTo>
                <a:lnTo>
                  <a:pt x="20662" y="609600"/>
                </a:lnTo>
                <a:lnTo>
                  <a:pt x="0" y="630262"/>
                </a:lnTo>
                <a:lnTo>
                  <a:pt x="0" y="636574"/>
                </a:lnTo>
                <a:lnTo>
                  <a:pt x="20662" y="657225"/>
                </a:lnTo>
                <a:lnTo>
                  <a:pt x="26974" y="657225"/>
                </a:lnTo>
                <a:lnTo>
                  <a:pt x="47625" y="636574"/>
                </a:lnTo>
                <a:lnTo>
                  <a:pt x="47625" y="633412"/>
                </a:lnTo>
                <a:lnTo>
                  <a:pt x="47625" y="630262"/>
                </a:lnTo>
                <a:close/>
              </a:path>
              <a:path w="47625" h="962025">
                <a:moveTo>
                  <a:pt x="47625" y="325462"/>
                </a:moveTo>
                <a:lnTo>
                  <a:pt x="26974" y="304800"/>
                </a:lnTo>
                <a:lnTo>
                  <a:pt x="20662" y="304800"/>
                </a:lnTo>
                <a:lnTo>
                  <a:pt x="0" y="325462"/>
                </a:lnTo>
                <a:lnTo>
                  <a:pt x="0" y="331774"/>
                </a:lnTo>
                <a:lnTo>
                  <a:pt x="20662" y="352425"/>
                </a:lnTo>
                <a:lnTo>
                  <a:pt x="26974" y="352425"/>
                </a:lnTo>
                <a:lnTo>
                  <a:pt x="47625" y="331774"/>
                </a:lnTo>
                <a:lnTo>
                  <a:pt x="47625" y="328612"/>
                </a:lnTo>
                <a:lnTo>
                  <a:pt x="47625" y="325462"/>
                </a:lnTo>
                <a:close/>
              </a:path>
              <a:path w="47625" h="9620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1FB1176-BBEC-2DE3-A5B8-9D3F9E942567}"/>
              </a:ext>
            </a:extLst>
          </p:cNvPr>
          <p:cNvGrpSpPr/>
          <p:nvPr/>
        </p:nvGrpSpPr>
        <p:grpSpPr>
          <a:xfrm>
            <a:off x="323475" y="1845826"/>
            <a:ext cx="4140994" cy="3894296"/>
            <a:chOff x="352424" y="1251108"/>
            <a:chExt cx="4140994" cy="3894296"/>
          </a:xfrm>
        </p:grpSpPr>
        <p:grpSp>
          <p:nvGrpSpPr>
            <p:cNvPr id="3" name="object 3"/>
            <p:cNvGrpSpPr/>
            <p:nvPr/>
          </p:nvGrpSpPr>
          <p:grpSpPr>
            <a:xfrm>
              <a:off x="352424" y="1251108"/>
              <a:ext cx="4140994" cy="3894296"/>
              <a:chOff x="380999" y="1009649"/>
              <a:chExt cx="4476750" cy="42100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380999" y="1009649"/>
                <a:ext cx="4476750" cy="4210050"/>
              </a:xfrm>
              <a:custGeom>
                <a:avLst/>
                <a:gdLst/>
                <a:ahLst/>
                <a:cxnLst/>
                <a:rect l="l" t="t" r="r" b="b"/>
                <a:pathLst>
                  <a:path w="4476750" h="4210050">
                    <a:moveTo>
                      <a:pt x="4405552" y="4210049"/>
                    </a:moveTo>
                    <a:lnTo>
                      <a:pt x="71196" y="4210049"/>
                    </a:lnTo>
                    <a:lnTo>
                      <a:pt x="66241" y="4209561"/>
                    </a:lnTo>
                    <a:lnTo>
                      <a:pt x="29705" y="4194427"/>
                    </a:lnTo>
                    <a:lnTo>
                      <a:pt x="3885" y="4158387"/>
                    </a:lnTo>
                    <a:lnTo>
                      <a:pt x="0" y="4138853"/>
                    </a:lnTo>
                    <a:lnTo>
                      <a:pt x="0" y="413384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4405552" y="0"/>
                    </a:lnTo>
                    <a:lnTo>
                      <a:pt x="4447043" y="15621"/>
                    </a:lnTo>
                    <a:lnTo>
                      <a:pt x="4472863" y="51661"/>
                    </a:lnTo>
                    <a:lnTo>
                      <a:pt x="4476749" y="71196"/>
                    </a:lnTo>
                    <a:lnTo>
                      <a:pt x="4476749" y="4138853"/>
                    </a:lnTo>
                    <a:lnTo>
                      <a:pt x="4461127" y="4180343"/>
                    </a:lnTo>
                    <a:lnTo>
                      <a:pt x="4425087" y="4206163"/>
                    </a:lnTo>
                    <a:lnTo>
                      <a:pt x="4410508" y="4209561"/>
                    </a:lnTo>
                    <a:lnTo>
                      <a:pt x="4405552" y="42100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520701" y="4271020"/>
                <a:ext cx="4152900" cy="786897"/>
              </a:xfrm>
              <a:custGeom>
                <a:avLst/>
                <a:gdLst/>
                <a:ahLst/>
                <a:cxnLst/>
                <a:rect l="l" t="t" r="r" b="b"/>
                <a:pathLst>
                  <a:path w="4152900" h="609600">
                    <a:moveTo>
                      <a:pt x="4081702" y="609599"/>
                    </a:moveTo>
                    <a:lnTo>
                      <a:pt x="53397" y="609599"/>
                    </a:lnTo>
                    <a:lnTo>
                      <a:pt x="49681" y="609111"/>
                    </a:lnTo>
                    <a:lnTo>
                      <a:pt x="14085" y="583743"/>
                    </a:lnTo>
                    <a:lnTo>
                      <a:pt x="366" y="543358"/>
                    </a:lnTo>
                    <a:lnTo>
                      <a:pt x="0" y="538403"/>
                    </a:lnTo>
                    <a:lnTo>
                      <a:pt x="0" y="533399"/>
                    </a:lnTo>
                    <a:lnTo>
                      <a:pt x="0" y="71196"/>
                    </a:lnTo>
                    <a:lnTo>
                      <a:pt x="11716" y="29704"/>
                    </a:lnTo>
                    <a:lnTo>
                      <a:pt x="42320" y="2439"/>
                    </a:lnTo>
                    <a:lnTo>
                      <a:pt x="53397" y="0"/>
                    </a:lnTo>
                    <a:lnTo>
                      <a:pt x="4081702" y="0"/>
                    </a:lnTo>
                    <a:lnTo>
                      <a:pt x="4123193" y="15621"/>
                    </a:lnTo>
                    <a:lnTo>
                      <a:pt x="4149013" y="51661"/>
                    </a:lnTo>
                    <a:lnTo>
                      <a:pt x="4152899" y="71196"/>
                    </a:lnTo>
                    <a:lnTo>
                      <a:pt x="4152899" y="538403"/>
                    </a:lnTo>
                    <a:lnTo>
                      <a:pt x="4137277" y="579893"/>
                    </a:lnTo>
                    <a:lnTo>
                      <a:pt x="4101236" y="605713"/>
                    </a:lnTo>
                    <a:lnTo>
                      <a:pt x="4086657" y="609111"/>
                    </a:lnTo>
                    <a:lnTo>
                      <a:pt x="4081702" y="609599"/>
                    </a:lnTo>
                    <a:close/>
                  </a:path>
                </a:pathLst>
              </a:custGeom>
              <a:solidFill>
                <a:srgbClr val="DAE9FE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523877" y="4271020"/>
                <a:ext cx="49426" cy="786897"/>
              </a:xfrm>
              <a:custGeom>
                <a:avLst/>
                <a:gdLst/>
                <a:ahLst/>
                <a:cxnLst/>
                <a:rect l="l" t="t" r="r" b="b"/>
                <a:pathLst>
                  <a:path w="70484" h="609600">
                    <a:moveTo>
                      <a:pt x="70450" y="609044"/>
                    </a:moveTo>
                    <a:lnTo>
                      <a:pt x="33857" y="596491"/>
                    </a:lnTo>
                    <a:lnTo>
                      <a:pt x="5800" y="562282"/>
                    </a:lnTo>
                    <a:lnTo>
                      <a:pt x="0" y="533122"/>
                    </a:lnTo>
                    <a:lnTo>
                      <a:pt x="0" y="75922"/>
                    </a:lnTo>
                    <a:lnTo>
                      <a:pt x="12830" y="33579"/>
                    </a:lnTo>
                    <a:lnTo>
                      <a:pt x="47039" y="5522"/>
                    </a:lnTo>
                    <a:lnTo>
                      <a:pt x="70449" y="0"/>
                    </a:lnTo>
                    <a:lnTo>
                      <a:pt x="66287" y="1655"/>
                    </a:lnTo>
                    <a:lnTo>
                      <a:pt x="56951" y="9389"/>
                    </a:lnTo>
                    <a:lnTo>
                      <a:pt x="41000" y="46761"/>
                    </a:lnTo>
                    <a:lnTo>
                      <a:pt x="38100" y="75922"/>
                    </a:lnTo>
                    <a:lnTo>
                      <a:pt x="38100" y="533122"/>
                    </a:lnTo>
                    <a:lnTo>
                      <a:pt x="44515" y="575464"/>
                    </a:lnTo>
                    <a:lnTo>
                      <a:pt x="66287" y="607388"/>
                    </a:lnTo>
                    <a:lnTo>
                      <a:pt x="70450" y="609044"/>
                    </a:lnTo>
                    <a:close/>
                  </a:path>
                </a:pathLst>
              </a:custGeom>
              <a:solidFill>
                <a:srgbClr val="3B81F5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533399" y="1162049"/>
                <a:ext cx="30480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81000">
                    <a:moveTo>
                      <a:pt x="152399" y="380999"/>
                    </a:moveTo>
                    <a:lnTo>
                      <a:pt x="108160" y="374439"/>
                    </a:lnTo>
                    <a:lnTo>
                      <a:pt x="67731" y="355315"/>
                    </a:lnTo>
                    <a:lnTo>
                      <a:pt x="34591" y="325282"/>
                    </a:lnTo>
                    <a:lnTo>
                      <a:pt x="11600" y="286920"/>
                    </a:lnTo>
                    <a:lnTo>
                      <a:pt x="732" y="243538"/>
                    </a:lnTo>
                    <a:lnTo>
                      <a:pt x="0" y="228599"/>
                    </a:lnTo>
                    <a:lnTo>
                      <a:pt x="0" y="152399"/>
                    </a:lnTo>
                    <a:lnTo>
                      <a:pt x="6560" y="108159"/>
                    </a:lnTo>
                    <a:lnTo>
                      <a:pt x="25683" y="67730"/>
                    </a:lnTo>
                    <a:lnTo>
                      <a:pt x="55717" y="34591"/>
                    </a:lnTo>
                    <a:lnTo>
                      <a:pt x="94078" y="11600"/>
                    </a:lnTo>
                    <a:lnTo>
                      <a:pt x="137462" y="732"/>
                    </a:lnTo>
                    <a:lnTo>
                      <a:pt x="152399" y="0"/>
                    </a:lnTo>
                    <a:lnTo>
                      <a:pt x="159887" y="183"/>
                    </a:lnTo>
                    <a:lnTo>
                      <a:pt x="203733" y="8904"/>
                    </a:lnTo>
                    <a:lnTo>
                      <a:pt x="243192" y="29995"/>
                    </a:lnTo>
                    <a:lnTo>
                      <a:pt x="274804" y="61607"/>
                    </a:lnTo>
                    <a:lnTo>
                      <a:pt x="295895" y="101065"/>
                    </a:lnTo>
                    <a:lnTo>
                      <a:pt x="304616" y="144912"/>
                    </a:lnTo>
                    <a:lnTo>
                      <a:pt x="304799" y="152399"/>
                    </a:lnTo>
                    <a:lnTo>
                      <a:pt x="304799" y="228599"/>
                    </a:lnTo>
                    <a:lnTo>
                      <a:pt x="298239" y="272839"/>
                    </a:lnTo>
                    <a:lnTo>
                      <a:pt x="279115" y="313268"/>
                    </a:lnTo>
                    <a:lnTo>
                      <a:pt x="249082" y="346407"/>
                    </a:lnTo>
                    <a:lnTo>
                      <a:pt x="210720" y="369398"/>
                    </a:lnTo>
                    <a:lnTo>
                      <a:pt x="167337" y="380267"/>
                    </a:lnTo>
                    <a:lnTo>
                      <a:pt x="152399" y="380999"/>
                    </a:lnTo>
                    <a:close/>
                  </a:path>
                </a:pathLst>
              </a:custGeom>
              <a:solidFill>
                <a:srgbClr val="21C45D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pic>
            <p:nvPicPr>
              <p:cNvPr id="8" name="object 8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09599" y="1266824"/>
                <a:ext cx="152399" cy="152399"/>
              </a:xfrm>
              <a:prstGeom prst="rect">
                <a:avLst/>
              </a:prstGeom>
            </p:spPr>
          </p:pic>
        </p:grpSp>
        <p:sp>
          <p:nvSpPr>
            <p:cNvPr id="9" name="object 9"/>
            <p:cNvSpPr txBox="1"/>
            <p:nvPr/>
          </p:nvSpPr>
          <p:spPr>
            <a:xfrm>
              <a:off x="869314" y="1442006"/>
              <a:ext cx="3093449" cy="227306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400" b="1" spc="204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sz="1400" b="1" spc="65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00" b="1" spc="162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</a:t>
              </a:r>
              <a:r>
                <a:rPr sz="1400" b="1" spc="65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00" b="1" spc="189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são</a:t>
              </a:r>
              <a:r>
                <a:rPr sz="1400" b="1" spc="69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400" b="1" spc="189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VIEWs?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81647" y="1840245"/>
              <a:ext cx="3966901" cy="451150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 marR="4699">
                <a:lnSpc>
                  <a:spcPct val="125000"/>
                </a:lnSpc>
                <a:spcBef>
                  <a:spcPts val="93"/>
                </a:spcBef>
              </a:pPr>
              <a:r>
                <a:rPr sz="1200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Consultas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111" dirty="0">
                  <a:solidFill>
                    <a:srgbClr val="374050"/>
                  </a:solidFill>
                  <a:latin typeface="Trebuchet MS"/>
                  <a:cs typeface="Trebuchet MS"/>
                </a:rPr>
                <a:t>SQL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93" dirty="0">
                  <a:solidFill>
                    <a:srgbClr val="374050"/>
                  </a:solidFill>
                  <a:latin typeface="Trebuchet MS"/>
                  <a:cs typeface="Trebuchet MS"/>
                </a:rPr>
                <a:t>salvas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88" dirty="0">
                  <a:solidFill>
                    <a:srgbClr val="374050"/>
                  </a:solidFill>
                  <a:latin typeface="Trebuchet MS"/>
                  <a:cs typeface="Trebuchet MS"/>
                </a:rPr>
                <a:t>que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83" dirty="0">
                  <a:solidFill>
                    <a:srgbClr val="374050"/>
                  </a:solidFill>
                  <a:latin typeface="Trebuchet MS"/>
                  <a:cs typeface="Trebuchet MS"/>
                </a:rPr>
                <a:t>atuam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83" dirty="0">
                  <a:solidFill>
                    <a:srgbClr val="374050"/>
                  </a:solidFill>
                  <a:latin typeface="Trebuchet MS"/>
                  <a:cs typeface="Trebuchet MS"/>
                </a:rPr>
                <a:t>como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69" dirty="0">
                  <a:solidFill>
                    <a:srgbClr val="374050"/>
                  </a:solidFill>
                  <a:latin typeface="Trebuchet MS"/>
                  <a:cs typeface="Trebuchet MS"/>
                </a:rPr>
                <a:t>"tabelas </a:t>
              </a:r>
              <a:r>
                <a:rPr sz="1200" spc="42" dirty="0">
                  <a:solidFill>
                    <a:srgbClr val="374050"/>
                  </a:solidFill>
                  <a:latin typeface="Trebuchet MS"/>
                  <a:cs typeface="Trebuchet MS"/>
                </a:rPr>
                <a:t>virtuais".</a:t>
              </a:r>
              <a:endParaRPr sz="1200" dirty="0">
                <a:latin typeface="Trebuchet MS"/>
                <a:cs typeface="Trebuchet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481648" y="2535388"/>
              <a:ext cx="3864462" cy="1071705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lang="pt-BR" sz="1200" spc="93" dirty="0">
                  <a:solidFill>
                    <a:srgbClr val="374050"/>
                  </a:solidFill>
                  <a:latin typeface="Trebuchet MS"/>
                  <a:cs typeface="Trebuchet MS"/>
                </a:rPr>
                <a:t>● </a:t>
              </a:r>
              <a:r>
                <a:rPr sz="1200" spc="93" dirty="0" err="1">
                  <a:solidFill>
                    <a:srgbClr val="374050"/>
                  </a:solidFill>
                  <a:latin typeface="Trebuchet MS"/>
                  <a:cs typeface="Trebuchet MS"/>
                </a:rPr>
                <a:t>Encapsulam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56" dirty="0">
                  <a:solidFill>
                    <a:srgbClr val="374050"/>
                  </a:solidFill>
                  <a:latin typeface="Trebuchet MS"/>
                  <a:cs typeface="Trebuchet MS"/>
                </a:rPr>
                <a:t>lógica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complexa</a:t>
              </a:r>
              <a:endParaRPr sz="1200" dirty="0">
                <a:latin typeface="Trebuchet MS"/>
                <a:cs typeface="Trebuchet MS"/>
              </a:endParaRPr>
            </a:p>
            <a:p>
              <a:pPr marL="11748">
                <a:spcBef>
                  <a:spcPts val="888"/>
                </a:spcBef>
              </a:pPr>
              <a:r>
                <a:rPr lang="pt-BR" sz="1200" spc="93" dirty="0">
                  <a:solidFill>
                    <a:srgbClr val="374050"/>
                  </a:solidFill>
                  <a:latin typeface="Trebuchet MS"/>
                  <a:cs typeface="Trebuchet MS"/>
                </a:rPr>
                <a:t>● </a:t>
              </a:r>
              <a:r>
                <a:rPr sz="1200" spc="60" dirty="0" err="1">
                  <a:solidFill>
                    <a:srgbClr val="374050"/>
                  </a:solidFill>
                  <a:latin typeface="Trebuchet MS"/>
                  <a:cs typeface="Trebuchet MS"/>
                </a:rPr>
                <a:t>Simplificam</a:t>
              </a:r>
              <a:r>
                <a:rPr sz="1200" spc="37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74" dirty="0">
                  <a:solidFill>
                    <a:srgbClr val="374050"/>
                  </a:solidFill>
                  <a:latin typeface="Trebuchet MS"/>
                  <a:cs typeface="Trebuchet MS"/>
                </a:rPr>
                <a:t>análises</a:t>
              </a:r>
              <a:r>
                <a:rPr sz="1200" spc="37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42" dirty="0">
                  <a:solidFill>
                    <a:srgbClr val="374050"/>
                  </a:solidFill>
                  <a:latin typeface="Trebuchet MS"/>
                  <a:cs typeface="Trebuchet MS"/>
                </a:rPr>
                <a:t>recorrentes</a:t>
              </a:r>
              <a:endParaRPr sz="1200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66700"/>
                </a:lnSpc>
              </a:pPr>
              <a:r>
                <a:rPr lang="pt-BR" sz="1200" spc="93" dirty="0">
                  <a:solidFill>
                    <a:srgbClr val="374050"/>
                  </a:solidFill>
                  <a:latin typeface="Trebuchet MS"/>
                  <a:cs typeface="Trebuchet MS"/>
                </a:rPr>
                <a:t>● </a:t>
              </a:r>
              <a:r>
                <a:rPr sz="1200" spc="97" dirty="0" err="1">
                  <a:solidFill>
                    <a:srgbClr val="374050"/>
                  </a:solidFill>
                  <a:latin typeface="Trebuchet MS"/>
                  <a:cs typeface="Trebuchet MS"/>
                </a:rPr>
                <a:t>Não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88" dirty="0">
                  <a:solidFill>
                    <a:srgbClr val="374050"/>
                  </a:solidFill>
                  <a:latin typeface="Trebuchet MS"/>
                  <a:cs typeface="Trebuchet MS"/>
                </a:rPr>
                <a:t>armazenam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97" dirty="0">
                  <a:solidFill>
                    <a:srgbClr val="374050"/>
                  </a:solidFill>
                  <a:latin typeface="Trebuchet MS"/>
                  <a:cs typeface="Trebuchet MS"/>
                </a:rPr>
                <a:t>dados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46" dirty="0">
                  <a:solidFill>
                    <a:srgbClr val="374050"/>
                  </a:solidFill>
                  <a:latin typeface="Trebuchet MS"/>
                  <a:cs typeface="Trebuchet MS"/>
                </a:rPr>
                <a:t>fisicamente </a:t>
              </a:r>
              <a:r>
                <a:rPr sz="1200" spc="88" dirty="0">
                  <a:solidFill>
                    <a:srgbClr val="374050"/>
                  </a:solidFill>
                  <a:latin typeface="Trebuchet MS"/>
                  <a:cs typeface="Trebuchet MS"/>
                </a:rPr>
                <a:t>Armazenam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93" dirty="0">
                  <a:solidFill>
                    <a:srgbClr val="374050"/>
                  </a:solidFill>
                  <a:latin typeface="Trebuchet MS"/>
                  <a:cs typeface="Trebuchet MS"/>
                </a:rPr>
                <a:t>apenas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97" dirty="0">
                  <a:solidFill>
                    <a:srgbClr val="374050"/>
                  </a:solidFill>
                  <a:latin typeface="Trebuchet MS"/>
                  <a:cs typeface="Trebuchet MS"/>
                </a:rPr>
                <a:t>a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51" dirty="0">
                  <a:solidFill>
                    <a:srgbClr val="374050"/>
                  </a:solidFill>
                  <a:latin typeface="Trebuchet MS"/>
                  <a:cs typeface="Trebuchet MS"/>
                </a:rPr>
                <a:t>definição</a:t>
              </a:r>
              <a:r>
                <a:rPr sz="1200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93" dirty="0">
                  <a:solidFill>
                    <a:srgbClr val="374050"/>
                  </a:solidFill>
                  <a:latin typeface="Trebuchet MS"/>
                  <a:cs typeface="Trebuchet MS"/>
                </a:rPr>
                <a:t>da</a:t>
              </a:r>
              <a:r>
                <a:rPr sz="1200" spc="23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1200" spc="56" dirty="0">
                  <a:solidFill>
                    <a:srgbClr val="374050"/>
                  </a:solidFill>
                  <a:latin typeface="Trebuchet MS"/>
                  <a:cs typeface="Trebuchet MS"/>
                </a:rPr>
                <a:t>consulta</a:t>
              </a:r>
              <a:endParaRPr sz="1200" dirty="0">
                <a:latin typeface="Trebuchet MS"/>
                <a:cs typeface="Trebuchet MS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44829" y="4306053"/>
              <a:ext cx="3417935" cy="651525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 marR="4699">
                <a:lnSpc>
                  <a:spcPct val="119000"/>
                </a:lnSpc>
                <a:spcBef>
                  <a:spcPts val="93"/>
                </a:spcBef>
              </a:pPr>
              <a:r>
                <a:rPr sz="1200" spc="79" dirty="0">
                  <a:solidFill>
                    <a:srgbClr val="1D40AF"/>
                  </a:solidFill>
                  <a:latin typeface="Trebuchet MS"/>
                  <a:cs typeface="Trebuchet MS"/>
                </a:rPr>
                <a:t>Quando</a:t>
              </a:r>
              <a:r>
                <a:rPr sz="1200" spc="28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spc="97" dirty="0">
                  <a:solidFill>
                    <a:srgbClr val="1D40AF"/>
                  </a:solidFill>
                  <a:latin typeface="Trebuchet MS"/>
                  <a:cs typeface="Trebuchet MS"/>
                </a:rPr>
                <a:t>uma</a:t>
              </a:r>
              <a:r>
                <a:rPr sz="1200" spc="32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spc="79" dirty="0">
                  <a:solidFill>
                    <a:srgbClr val="1D40AF"/>
                  </a:solidFill>
                  <a:latin typeface="Trebuchet MS"/>
                  <a:cs typeface="Trebuchet MS"/>
                </a:rPr>
                <a:t>VIEW</a:t>
              </a:r>
              <a:r>
                <a:rPr sz="1200" spc="32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spc="60" dirty="0">
                  <a:solidFill>
                    <a:srgbClr val="1D40AF"/>
                  </a:solidFill>
                  <a:latin typeface="Trebuchet MS"/>
                  <a:cs typeface="Trebuchet MS"/>
                </a:rPr>
                <a:t>é</a:t>
              </a:r>
              <a:r>
                <a:rPr sz="1200" spc="28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spc="46" dirty="0">
                  <a:solidFill>
                    <a:srgbClr val="1D40AF"/>
                  </a:solidFill>
                  <a:latin typeface="Trebuchet MS"/>
                  <a:cs typeface="Trebuchet MS"/>
                </a:rPr>
                <a:t>consultada,</a:t>
              </a:r>
              <a:r>
                <a:rPr sz="1200" spc="32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spc="69" dirty="0">
                  <a:solidFill>
                    <a:srgbClr val="1D40AF"/>
                  </a:solidFill>
                  <a:latin typeface="Trebuchet MS"/>
                  <a:cs typeface="Trebuchet MS"/>
                </a:rPr>
                <a:t>o</a:t>
              </a:r>
              <a:r>
                <a:rPr sz="1200" spc="32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spc="69" dirty="0">
                  <a:solidFill>
                    <a:srgbClr val="1D40AF"/>
                  </a:solidFill>
                  <a:latin typeface="Trebuchet MS"/>
                  <a:cs typeface="Trebuchet MS"/>
                </a:rPr>
                <a:t>BigQuery</a:t>
              </a:r>
              <a:r>
                <a:rPr sz="1200" spc="28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spc="51" dirty="0">
                  <a:solidFill>
                    <a:srgbClr val="1D40AF"/>
                  </a:solidFill>
                  <a:latin typeface="Trebuchet MS"/>
                  <a:cs typeface="Trebuchet MS"/>
                </a:rPr>
                <a:t>executa</a:t>
              </a:r>
              <a:r>
                <a:rPr sz="1200" spc="32" dirty="0">
                  <a:solidFill>
                    <a:srgbClr val="1D40AF"/>
                  </a:solidFill>
                  <a:latin typeface="Trebuchet MS"/>
                  <a:cs typeface="Trebuchet MS"/>
                </a:rPr>
                <a:t> a </a:t>
              </a:r>
              <a:r>
                <a:rPr sz="1200" spc="51" dirty="0">
                  <a:solidFill>
                    <a:srgbClr val="1D40AF"/>
                  </a:solidFill>
                  <a:latin typeface="Trebuchet MS"/>
                  <a:cs typeface="Trebuchet MS"/>
                </a:rPr>
                <a:t>consulta</a:t>
              </a:r>
              <a:r>
                <a:rPr sz="1200" spc="79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spc="51" dirty="0">
                  <a:solidFill>
                    <a:srgbClr val="1D40AF"/>
                  </a:solidFill>
                  <a:latin typeface="Trebuchet MS"/>
                  <a:cs typeface="Trebuchet MS"/>
                </a:rPr>
                <a:t>subjacente</a:t>
              </a:r>
              <a:r>
                <a:rPr sz="1200" spc="83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spc="60" dirty="0">
                  <a:solidFill>
                    <a:srgbClr val="1D40AF"/>
                  </a:solidFill>
                  <a:latin typeface="Trebuchet MS"/>
                  <a:cs typeface="Trebuchet MS"/>
                </a:rPr>
                <a:t>e</a:t>
              </a:r>
              <a:r>
                <a:rPr sz="1200" spc="83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dirty="0">
                  <a:solidFill>
                    <a:srgbClr val="1D40AF"/>
                  </a:solidFill>
                  <a:latin typeface="Trebuchet MS"/>
                  <a:cs typeface="Trebuchet MS"/>
                </a:rPr>
                <a:t>retorna</a:t>
              </a:r>
              <a:r>
                <a:rPr sz="1200" spc="83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spc="88" dirty="0">
                  <a:solidFill>
                    <a:srgbClr val="1D40AF"/>
                  </a:solidFill>
                  <a:latin typeface="Trebuchet MS"/>
                  <a:cs typeface="Trebuchet MS"/>
                </a:rPr>
                <a:t>os</a:t>
              </a:r>
              <a:r>
                <a:rPr sz="1200" spc="83" dirty="0">
                  <a:solidFill>
                    <a:srgbClr val="1D40AF"/>
                  </a:solidFill>
                  <a:latin typeface="Trebuchet MS"/>
                  <a:cs typeface="Trebuchet MS"/>
                </a:rPr>
                <a:t> </a:t>
              </a:r>
              <a:r>
                <a:rPr sz="1200" spc="37" dirty="0">
                  <a:solidFill>
                    <a:srgbClr val="1D40AF"/>
                  </a:solidFill>
                  <a:latin typeface="Trebuchet MS"/>
                  <a:cs typeface="Trebuchet MS"/>
                </a:rPr>
                <a:t>resultados.</a:t>
              </a:r>
              <a:endParaRPr sz="1200" dirty="0">
                <a:latin typeface="Trebuchet MS"/>
                <a:cs typeface="Trebuchet MS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E9F072F-19F8-75E4-4A01-0DBDA1D6F333}"/>
              </a:ext>
            </a:extLst>
          </p:cNvPr>
          <p:cNvGrpSpPr/>
          <p:nvPr/>
        </p:nvGrpSpPr>
        <p:grpSpPr>
          <a:xfrm>
            <a:off x="4566828" y="1848683"/>
            <a:ext cx="4149804" cy="3894296"/>
            <a:chOff x="4634388" y="1251108"/>
            <a:chExt cx="4149804" cy="3894296"/>
          </a:xfrm>
        </p:grpSpPr>
        <p:grpSp>
          <p:nvGrpSpPr>
            <p:cNvPr id="14" name="object 14"/>
            <p:cNvGrpSpPr/>
            <p:nvPr/>
          </p:nvGrpSpPr>
          <p:grpSpPr>
            <a:xfrm>
              <a:off x="4634388" y="1251108"/>
              <a:ext cx="4149804" cy="3894296"/>
              <a:chOff x="5010149" y="1009649"/>
              <a:chExt cx="4486275" cy="4210050"/>
            </a:xfrm>
          </p:grpSpPr>
          <p:sp>
            <p:nvSpPr>
              <p:cNvPr id="15" name="object 15"/>
              <p:cNvSpPr/>
              <p:nvPr/>
            </p:nvSpPr>
            <p:spPr>
              <a:xfrm>
                <a:off x="5010149" y="1009649"/>
                <a:ext cx="4486275" cy="4210050"/>
              </a:xfrm>
              <a:custGeom>
                <a:avLst/>
                <a:gdLst/>
                <a:ahLst/>
                <a:cxnLst/>
                <a:rect l="l" t="t" r="r" b="b"/>
                <a:pathLst>
                  <a:path w="4486275" h="4210050">
                    <a:moveTo>
                      <a:pt x="4415077" y="4210049"/>
                    </a:moveTo>
                    <a:lnTo>
                      <a:pt x="71196" y="4210049"/>
                    </a:lnTo>
                    <a:lnTo>
                      <a:pt x="66241" y="4209561"/>
                    </a:lnTo>
                    <a:lnTo>
                      <a:pt x="29705" y="4194427"/>
                    </a:lnTo>
                    <a:lnTo>
                      <a:pt x="3885" y="4158387"/>
                    </a:lnTo>
                    <a:lnTo>
                      <a:pt x="0" y="4138853"/>
                    </a:lnTo>
                    <a:lnTo>
                      <a:pt x="0" y="413384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4415077" y="0"/>
                    </a:lnTo>
                    <a:lnTo>
                      <a:pt x="4456568" y="15621"/>
                    </a:lnTo>
                    <a:lnTo>
                      <a:pt x="4482388" y="51661"/>
                    </a:lnTo>
                    <a:lnTo>
                      <a:pt x="4486274" y="71196"/>
                    </a:lnTo>
                    <a:lnTo>
                      <a:pt x="4486274" y="4138853"/>
                    </a:lnTo>
                    <a:lnTo>
                      <a:pt x="4470651" y="4180343"/>
                    </a:lnTo>
                    <a:lnTo>
                      <a:pt x="4434611" y="4206163"/>
                    </a:lnTo>
                    <a:lnTo>
                      <a:pt x="4420032" y="4209561"/>
                    </a:lnTo>
                    <a:lnTo>
                      <a:pt x="4415077" y="42100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5162549" y="1162049"/>
                <a:ext cx="32385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381000">
                    <a:moveTo>
                      <a:pt x="161924" y="380999"/>
                    </a:moveTo>
                    <a:lnTo>
                      <a:pt x="122570" y="376145"/>
                    </a:lnTo>
                    <a:lnTo>
                      <a:pt x="85592" y="361881"/>
                    </a:lnTo>
                    <a:lnTo>
                      <a:pt x="53188" y="339060"/>
                    </a:lnTo>
                    <a:lnTo>
                      <a:pt x="27288" y="309035"/>
                    </a:lnTo>
                    <a:lnTo>
                      <a:pt x="9460" y="273617"/>
                    </a:lnTo>
                    <a:lnTo>
                      <a:pt x="777" y="234946"/>
                    </a:lnTo>
                    <a:lnTo>
                      <a:pt x="0" y="219074"/>
                    </a:lnTo>
                    <a:lnTo>
                      <a:pt x="0" y="161924"/>
                    </a:lnTo>
                    <a:lnTo>
                      <a:pt x="4853" y="122570"/>
                    </a:lnTo>
                    <a:lnTo>
                      <a:pt x="19117" y="85593"/>
                    </a:lnTo>
                    <a:lnTo>
                      <a:pt x="41938" y="53189"/>
                    </a:lnTo>
                    <a:lnTo>
                      <a:pt x="71963" y="27289"/>
                    </a:lnTo>
                    <a:lnTo>
                      <a:pt x="107382" y="9461"/>
                    </a:lnTo>
                    <a:lnTo>
                      <a:pt x="146053" y="777"/>
                    </a:lnTo>
                    <a:lnTo>
                      <a:pt x="161924" y="0"/>
                    </a:lnTo>
                    <a:lnTo>
                      <a:pt x="169879" y="194"/>
                    </a:lnTo>
                    <a:lnTo>
                      <a:pt x="208929" y="6970"/>
                    </a:lnTo>
                    <a:lnTo>
                      <a:pt x="245162" y="23031"/>
                    </a:lnTo>
                    <a:lnTo>
                      <a:pt x="276422" y="47426"/>
                    </a:lnTo>
                    <a:lnTo>
                      <a:pt x="300817" y="78686"/>
                    </a:lnTo>
                    <a:lnTo>
                      <a:pt x="316878" y="114919"/>
                    </a:lnTo>
                    <a:lnTo>
                      <a:pt x="323655" y="153970"/>
                    </a:lnTo>
                    <a:lnTo>
                      <a:pt x="323849" y="161924"/>
                    </a:lnTo>
                    <a:lnTo>
                      <a:pt x="323849" y="219074"/>
                    </a:lnTo>
                    <a:lnTo>
                      <a:pt x="318995" y="258429"/>
                    </a:lnTo>
                    <a:lnTo>
                      <a:pt x="304731" y="295406"/>
                    </a:lnTo>
                    <a:lnTo>
                      <a:pt x="281909" y="327810"/>
                    </a:lnTo>
                    <a:lnTo>
                      <a:pt x="251885" y="353710"/>
                    </a:lnTo>
                    <a:lnTo>
                      <a:pt x="216466" y="371538"/>
                    </a:lnTo>
                    <a:lnTo>
                      <a:pt x="177796" y="380222"/>
                    </a:lnTo>
                    <a:lnTo>
                      <a:pt x="161924" y="380999"/>
                    </a:lnTo>
                    <a:close/>
                  </a:path>
                </a:pathLst>
              </a:custGeom>
              <a:solidFill>
                <a:srgbClr val="21C45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" name="object 17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38749" y="1266824"/>
                <a:ext cx="171449" cy="152399"/>
              </a:xfrm>
              <a:prstGeom prst="rect">
                <a:avLst/>
              </a:prstGeom>
            </p:spPr>
          </p:pic>
        </p:grpSp>
        <p:sp>
          <p:nvSpPr>
            <p:cNvPr id="18" name="object 18"/>
            <p:cNvSpPr txBox="1"/>
            <p:nvPr/>
          </p:nvSpPr>
          <p:spPr>
            <a:xfrm>
              <a:off x="5172340" y="1442006"/>
              <a:ext cx="1905619" cy="227306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400" b="1" spc="167" dirty="0">
                  <a:solidFill>
                    <a:srgbClr val="1F29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Vantagens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object 19"/>
            <p:cNvGrpSpPr/>
            <p:nvPr/>
          </p:nvGrpSpPr>
          <p:grpSpPr>
            <a:xfrm>
              <a:off x="4775358" y="1991200"/>
              <a:ext cx="352425" cy="2484596"/>
              <a:chOff x="5162549" y="1809749"/>
              <a:chExt cx="381000" cy="2686050"/>
            </a:xfrm>
          </p:grpSpPr>
          <p:sp>
            <p:nvSpPr>
              <p:cNvPr id="20" name="object 20"/>
              <p:cNvSpPr/>
              <p:nvPr/>
            </p:nvSpPr>
            <p:spPr>
              <a:xfrm>
                <a:off x="5162549" y="1809749"/>
                <a:ext cx="38100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381000">
                    <a:moveTo>
                      <a:pt x="190499" y="380999"/>
                    </a:moveTo>
                    <a:lnTo>
                      <a:pt x="144200" y="375289"/>
                    </a:lnTo>
                    <a:lnTo>
                      <a:pt x="100697" y="358507"/>
                    </a:lnTo>
                    <a:lnTo>
                      <a:pt x="62574" y="331659"/>
                    </a:lnTo>
                    <a:lnTo>
                      <a:pt x="32104" y="296335"/>
                    </a:lnTo>
                    <a:lnTo>
                      <a:pt x="11130" y="254667"/>
                    </a:lnTo>
                    <a:lnTo>
                      <a:pt x="914" y="209172"/>
                    </a:lnTo>
                    <a:lnTo>
                      <a:pt x="0" y="190499"/>
                    </a:lnTo>
                    <a:lnTo>
                      <a:pt x="228" y="181141"/>
                    </a:lnTo>
                    <a:lnTo>
                      <a:pt x="8199" y="135199"/>
                    </a:lnTo>
                    <a:lnTo>
                      <a:pt x="27095" y="92572"/>
                    </a:lnTo>
                    <a:lnTo>
                      <a:pt x="55795" y="55796"/>
                    </a:lnTo>
                    <a:lnTo>
                      <a:pt x="92571" y="27095"/>
                    </a:lnTo>
                    <a:lnTo>
                      <a:pt x="135199" y="8200"/>
                    </a:lnTo>
                    <a:lnTo>
                      <a:pt x="181141" y="228"/>
                    </a:lnTo>
                    <a:lnTo>
                      <a:pt x="190499" y="0"/>
                    </a:lnTo>
                    <a:lnTo>
                      <a:pt x="199858" y="228"/>
                    </a:lnTo>
                    <a:lnTo>
                      <a:pt x="245799" y="8200"/>
                    </a:lnTo>
                    <a:lnTo>
                      <a:pt x="288427" y="27095"/>
                    </a:lnTo>
                    <a:lnTo>
                      <a:pt x="325203" y="55796"/>
                    </a:lnTo>
                    <a:lnTo>
                      <a:pt x="353902" y="92572"/>
                    </a:lnTo>
                    <a:lnTo>
                      <a:pt x="372798" y="135199"/>
                    </a:lnTo>
                    <a:lnTo>
                      <a:pt x="380771" y="181141"/>
                    </a:lnTo>
                    <a:lnTo>
                      <a:pt x="380999" y="190499"/>
                    </a:lnTo>
                    <a:lnTo>
                      <a:pt x="380771" y="199858"/>
                    </a:lnTo>
                    <a:lnTo>
                      <a:pt x="372798" y="245799"/>
                    </a:lnTo>
                    <a:lnTo>
                      <a:pt x="353902" y="288427"/>
                    </a:lnTo>
                    <a:lnTo>
                      <a:pt x="325203" y="325203"/>
                    </a:lnTo>
                    <a:lnTo>
                      <a:pt x="288427" y="353903"/>
                    </a:lnTo>
                    <a:lnTo>
                      <a:pt x="245799" y="372799"/>
                    </a:lnTo>
                    <a:lnTo>
                      <a:pt x="199858" y="380771"/>
                    </a:lnTo>
                    <a:lnTo>
                      <a:pt x="190499" y="380999"/>
                    </a:lnTo>
                    <a:close/>
                  </a:path>
                </a:pathLst>
              </a:custGeom>
              <a:solidFill>
                <a:srgbClr val="FFA07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" name="object 2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05424" y="1924049"/>
                <a:ext cx="95249" cy="152399"/>
              </a:xfrm>
              <a:prstGeom prst="rect">
                <a:avLst/>
              </a:prstGeom>
            </p:spPr>
          </p:pic>
          <p:sp>
            <p:nvSpPr>
              <p:cNvPr id="22" name="object 22"/>
              <p:cNvSpPr/>
              <p:nvPr/>
            </p:nvSpPr>
            <p:spPr>
              <a:xfrm>
                <a:off x="5162549" y="2514599"/>
                <a:ext cx="38100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381000">
                    <a:moveTo>
                      <a:pt x="190499" y="380999"/>
                    </a:moveTo>
                    <a:lnTo>
                      <a:pt x="144200" y="375288"/>
                    </a:lnTo>
                    <a:lnTo>
                      <a:pt x="100697" y="358507"/>
                    </a:lnTo>
                    <a:lnTo>
                      <a:pt x="62574" y="331659"/>
                    </a:lnTo>
                    <a:lnTo>
                      <a:pt x="32104" y="296335"/>
                    </a:lnTo>
                    <a:lnTo>
                      <a:pt x="11130" y="254666"/>
                    </a:lnTo>
                    <a:lnTo>
                      <a:pt x="914" y="209172"/>
                    </a:lnTo>
                    <a:lnTo>
                      <a:pt x="0" y="190499"/>
                    </a:lnTo>
                    <a:lnTo>
                      <a:pt x="228" y="181141"/>
                    </a:lnTo>
                    <a:lnTo>
                      <a:pt x="8199" y="135200"/>
                    </a:lnTo>
                    <a:lnTo>
                      <a:pt x="27095" y="92572"/>
                    </a:lnTo>
                    <a:lnTo>
                      <a:pt x="55795" y="55796"/>
                    </a:lnTo>
                    <a:lnTo>
                      <a:pt x="92571" y="27095"/>
                    </a:lnTo>
                    <a:lnTo>
                      <a:pt x="135199" y="8200"/>
                    </a:lnTo>
                    <a:lnTo>
                      <a:pt x="181141" y="228"/>
                    </a:lnTo>
                    <a:lnTo>
                      <a:pt x="190499" y="0"/>
                    </a:lnTo>
                    <a:lnTo>
                      <a:pt x="199858" y="228"/>
                    </a:lnTo>
                    <a:lnTo>
                      <a:pt x="245799" y="8200"/>
                    </a:lnTo>
                    <a:lnTo>
                      <a:pt x="288427" y="27095"/>
                    </a:lnTo>
                    <a:lnTo>
                      <a:pt x="325203" y="55796"/>
                    </a:lnTo>
                    <a:lnTo>
                      <a:pt x="353902" y="92572"/>
                    </a:lnTo>
                    <a:lnTo>
                      <a:pt x="372798" y="135200"/>
                    </a:lnTo>
                    <a:lnTo>
                      <a:pt x="380771" y="181141"/>
                    </a:lnTo>
                    <a:lnTo>
                      <a:pt x="380999" y="190499"/>
                    </a:lnTo>
                    <a:lnTo>
                      <a:pt x="380771" y="199858"/>
                    </a:lnTo>
                    <a:lnTo>
                      <a:pt x="372798" y="245799"/>
                    </a:lnTo>
                    <a:lnTo>
                      <a:pt x="353902" y="288426"/>
                    </a:lnTo>
                    <a:lnTo>
                      <a:pt x="325203" y="325203"/>
                    </a:lnTo>
                    <a:lnTo>
                      <a:pt x="288427" y="353903"/>
                    </a:lnTo>
                    <a:lnTo>
                      <a:pt x="245799" y="372798"/>
                    </a:lnTo>
                    <a:lnTo>
                      <a:pt x="199858" y="380771"/>
                    </a:lnTo>
                    <a:lnTo>
                      <a:pt x="190499" y="380999"/>
                    </a:lnTo>
                    <a:close/>
                  </a:path>
                </a:pathLst>
              </a:custGeom>
              <a:solidFill>
                <a:srgbClr val="FFA07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" name="object 23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67324" y="2628899"/>
                <a:ext cx="171449" cy="152399"/>
              </a:xfrm>
              <a:prstGeom prst="rect">
                <a:avLst/>
              </a:prstGeom>
            </p:spPr>
          </p:pic>
          <p:sp>
            <p:nvSpPr>
              <p:cNvPr id="24" name="object 24"/>
              <p:cNvSpPr/>
              <p:nvPr/>
            </p:nvSpPr>
            <p:spPr>
              <a:xfrm>
                <a:off x="5162549" y="3314699"/>
                <a:ext cx="38100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381000">
                    <a:moveTo>
                      <a:pt x="190499" y="380999"/>
                    </a:moveTo>
                    <a:lnTo>
                      <a:pt x="144200" y="375289"/>
                    </a:lnTo>
                    <a:lnTo>
                      <a:pt x="100697" y="358507"/>
                    </a:lnTo>
                    <a:lnTo>
                      <a:pt x="62574" y="331659"/>
                    </a:lnTo>
                    <a:lnTo>
                      <a:pt x="32104" y="296335"/>
                    </a:lnTo>
                    <a:lnTo>
                      <a:pt x="11130" y="254666"/>
                    </a:lnTo>
                    <a:lnTo>
                      <a:pt x="914" y="209172"/>
                    </a:lnTo>
                    <a:lnTo>
                      <a:pt x="0" y="190499"/>
                    </a:lnTo>
                    <a:lnTo>
                      <a:pt x="228" y="181141"/>
                    </a:lnTo>
                    <a:lnTo>
                      <a:pt x="8199" y="135199"/>
                    </a:lnTo>
                    <a:lnTo>
                      <a:pt x="27095" y="92571"/>
                    </a:lnTo>
                    <a:lnTo>
                      <a:pt x="55795" y="55795"/>
                    </a:lnTo>
                    <a:lnTo>
                      <a:pt x="92571" y="27095"/>
                    </a:lnTo>
                    <a:lnTo>
                      <a:pt x="135199" y="8200"/>
                    </a:lnTo>
                    <a:lnTo>
                      <a:pt x="181141" y="228"/>
                    </a:lnTo>
                    <a:lnTo>
                      <a:pt x="190499" y="0"/>
                    </a:lnTo>
                    <a:lnTo>
                      <a:pt x="199858" y="228"/>
                    </a:lnTo>
                    <a:lnTo>
                      <a:pt x="245799" y="8200"/>
                    </a:lnTo>
                    <a:lnTo>
                      <a:pt x="288427" y="27095"/>
                    </a:lnTo>
                    <a:lnTo>
                      <a:pt x="325203" y="55795"/>
                    </a:lnTo>
                    <a:lnTo>
                      <a:pt x="353902" y="92571"/>
                    </a:lnTo>
                    <a:lnTo>
                      <a:pt x="372798" y="135199"/>
                    </a:lnTo>
                    <a:lnTo>
                      <a:pt x="380771" y="181141"/>
                    </a:lnTo>
                    <a:lnTo>
                      <a:pt x="380999" y="190499"/>
                    </a:lnTo>
                    <a:lnTo>
                      <a:pt x="380771" y="199858"/>
                    </a:lnTo>
                    <a:lnTo>
                      <a:pt x="372798" y="245799"/>
                    </a:lnTo>
                    <a:lnTo>
                      <a:pt x="353902" y="288427"/>
                    </a:lnTo>
                    <a:lnTo>
                      <a:pt x="325203" y="325203"/>
                    </a:lnTo>
                    <a:lnTo>
                      <a:pt x="288427" y="353903"/>
                    </a:lnTo>
                    <a:lnTo>
                      <a:pt x="245799" y="372798"/>
                    </a:lnTo>
                    <a:lnTo>
                      <a:pt x="199858" y="380771"/>
                    </a:lnTo>
                    <a:lnTo>
                      <a:pt x="190499" y="380999"/>
                    </a:lnTo>
                    <a:close/>
                  </a:path>
                </a:pathLst>
              </a:custGeom>
              <a:solidFill>
                <a:srgbClr val="FFA07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5" name="object 25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57799" y="3428999"/>
                <a:ext cx="190499" cy="152399"/>
              </a:xfrm>
              <a:prstGeom prst="rect">
                <a:avLst/>
              </a:prstGeom>
            </p:spPr>
          </p:pic>
          <p:sp>
            <p:nvSpPr>
              <p:cNvPr id="26" name="object 26"/>
              <p:cNvSpPr/>
              <p:nvPr/>
            </p:nvSpPr>
            <p:spPr>
              <a:xfrm>
                <a:off x="5162549" y="4114799"/>
                <a:ext cx="38100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381000">
                    <a:moveTo>
                      <a:pt x="190499" y="380999"/>
                    </a:moveTo>
                    <a:lnTo>
                      <a:pt x="144200" y="375289"/>
                    </a:lnTo>
                    <a:lnTo>
                      <a:pt x="100697" y="358507"/>
                    </a:lnTo>
                    <a:lnTo>
                      <a:pt x="62574" y="331659"/>
                    </a:lnTo>
                    <a:lnTo>
                      <a:pt x="32104" y="296335"/>
                    </a:lnTo>
                    <a:lnTo>
                      <a:pt x="11130" y="254666"/>
                    </a:lnTo>
                    <a:lnTo>
                      <a:pt x="914" y="209172"/>
                    </a:lnTo>
                    <a:lnTo>
                      <a:pt x="0" y="190499"/>
                    </a:lnTo>
                    <a:lnTo>
                      <a:pt x="228" y="181140"/>
                    </a:lnTo>
                    <a:lnTo>
                      <a:pt x="8199" y="135199"/>
                    </a:lnTo>
                    <a:lnTo>
                      <a:pt x="27095" y="92571"/>
                    </a:lnTo>
                    <a:lnTo>
                      <a:pt x="55795" y="55795"/>
                    </a:lnTo>
                    <a:lnTo>
                      <a:pt x="92571" y="27095"/>
                    </a:lnTo>
                    <a:lnTo>
                      <a:pt x="135199" y="8200"/>
                    </a:lnTo>
                    <a:lnTo>
                      <a:pt x="181141" y="228"/>
                    </a:lnTo>
                    <a:lnTo>
                      <a:pt x="190499" y="0"/>
                    </a:lnTo>
                    <a:lnTo>
                      <a:pt x="199858" y="228"/>
                    </a:lnTo>
                    <a:lnTo>
                      <a:pt x="245799" y="8200"/>
                    </a:lnTo>
                    <a:lnTo>
                      <a:pt x="288427" y="27095"/>
                    </a:lnTo>
                    <a:lnTo>
                      <a:pt x="325203" y="55795"/>
                    </a:lnTo>
                    <a:lnTo>
                      <a:pt x="353902" y="92572"/>
                    </a:lnTo>
                    <a:lnTo>
                      <a:pt x="372798" y="135199"/>
                    </a:lnTo>
                    <a:lnTo>
                      <a:pt x="380771" y="181140"/>
                    </a:lnTo>
                    <a:lnTo>
                      <a:pt x="380999" y="190499"/>
                    </a:lnTo>
                    <a:lnTo>
                      <a:pt x="380771" y="199858"/>
                    </a:lnTo>
                    <a:lnTo>
                      <a:pt x="372798" y="245799"/>
                    </a:lnTo>
                    <a:lnTo>
                      <a:pt x="353902" y="288426"/>
                    </a:lnTo>
                    <a:lnTo>
                      <a:pt x="325203" y="325203"/>
                    </a:lnTo>
                    <a:lnTo>
                      <a:pt x="288427" y="353903"/>
                    </a:lnTo>
                    <a:lnTo>
                      <a:pt x="245799" y="372798"/>
                    </a:lnTo>
                    <a:lnTo>
                      <a:pt x="199858" y="380771"/>
                    </a:lnTo>
                    <a:lnTo>
                      <a:pt x="190499" y="380999"/>
                    </a:lnTo>
                    <a:close/>
                  </a:path>
                </a:pathLst>
              </a:custGeom>
              <a:solidFill>
                <a:srgbClr val="FFA07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7" name="object 27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276850" y="4229100"/>
                <a:ext cx="152399" cy="152399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5225205" y="1834204"/>
              <a:ext cx="3512316" cy="627574"/>
            </a:xfrm>
            <a:prstGeom prst="rect">
              <a:avLst/>
            </a:prstGeom>
          </p:spPr>
          <p:txBody>
            <a:bodyPr vert="horz" wrap="square" lIns="0" tIns="59911" rIns="0" bIns="0" rtlCol="0">
              <a:spAutoFit/>
            </a:bodyPr>
            <a:lstStyle/>
            <a:p>
              <a:pPr marL="11748">
                <a:spcBef>
                  <a:spcPts val="471"/>
                </a:spcBef>
              </a:pPr>
              <a:r>
                <a:rPr sz="1100" b="1" spc="130" dirty="0">
                  <a:solidFill>
                    <a:srgbClr val="1F2937"/>
                  </a:solidFill>
                  <a:latin typeface="Trebuchet MS"/>
                  <a:cs typeface="Trebuchet MS"/>
                </a:rPr>
                <a:t>Redução</a:t>
              </a:r>
              <a:r>
                <a:rPr sz="1100" b="1" spc="60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100" b="1" spc="125" dirty="0">
                  <a:solidFill>
                    <a:srgbClr val="1F2937"/>
                  </a:solidFill>
                  <a:latin typeface="Trebuchet MS"/>
                  <a:cs typeface="Trebuchet MS"/>
                </a:rPr>
                <a:t>de</a:t>
              </a:r>
              <a:r>
                <a:rPr sz="1100" b="1" spc="65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100" b="1" spc="130" dirty="0">
                  <a:solidFill>
                    <a:srgbClr val="1F2937"/>
                  </a:solidFill>
                  <a:latin typeface="Trebuchet MS"/>
                  <a:cs typeface="Trebuchet MS"/>
                </a:rPr>
                <a:t>Custos</a:t>
              </a:r>
              <a:endParaRPr sz="1100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19000"/>
                </a:lnSpc>
                <a:spcBef>
                  <a:spcPts val="111"/>
                </a:spcBef>
              </a:pPr>
              <a:r>
                <a:rPr sz="110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Materialized</a:t>
              </a:r>
              <a:r>
                <a:rPr sz="110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Views</a:t>
              </a:r>
              <a:r>
                <a:rPr sz="110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pré-</a:t>
              </a:r>
              <a:r>
                <a:rPr sz="110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computam</a:t>
              </a:r>
              <a:r>
                <a:rPr sz="1100" spc="9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e</a:t>
              </a:r>
              <a:r>
                <a:rPr sz="110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armazenam </a:t>
              </a:r>
              <a:r>
                <a:rPr sz="1100" spc="46" dirty="0">
                  <a:solidFill>
                    <a:srgbClr val="4A5462"/>
                  </a:solidFill>
                  <a:latin typeface="Trebuchet MS"/>
                  <a:cs typeface="Trebuchet MS"/>
                </a:rPr>
                <a:t>resultados,</a:t>
              </a:r>
              <a:r>
                <a:rPr sz="110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reduzindo</a:t>
              </a:r>
              <a:r>
                <a:rPr sz="110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custos</a:t>
              </a:r>
              <a:r>
                <a:rPr sz="110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de</a:t>
              </a:r>
              <a:r>
                <a:rPr sz="110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-9" dirty="0">
                  <a:solidFill>
                    <a:srgbClr val="4A5462"/>
                  </a:solidFill>
                  <a:latin typeface="Trebuchet MS"/>
                  <a:cs typeface="Trebuchet MS"/>
                </a:rPr>
                <a:t>consulta.</a:t>
              </a:r>
              <a:endParaRPr sz="1100" dirty="0">
                <a:latin typeface="Trebuchet MS"/>
                <a:cs typeface="Trebuchet MS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5225204" y="2486190"/>
              <a:ext cx="3512315" cy="1529488"/>
            </a:xfrm>
            <a:prstGeom prst="rect">
              <a:avLst/>
            </a:prstGeom>
          </p:spPr>
          <p:txBody>
            <a:bodyPr vert="horz" wrap="square" lIns="0" tIns="59911" rIns="0" bIns="0" rtlCol="0">
              <a:spAutoFit/>
            </a:bodyPr>
            <a:lstStyle/>
            <a:p>
              <a:pPr marL="11748">
                <a:spcBef>
                  <a:spcPts val="471"/>
                </a:spcBef>
              </a:pPr>
              <a:r>
                <a:rPr sz="1100" b="1" spc="120" dirty="0">
                  <a:solidFill>
                    <a:srgbClr val="1F2937"/>
                  </a:solidFill>
                  <a:latin typeface="Trebuchet MS"/>
                  <a:cs typeface="Trebuchet MS"/>
                </a:rPr>
                <a:t>Melhoria</a:t>
              </a:r>
              <a:r>
                <a:rPr sz="1100" b="1" spc="65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100" b="1" spc="125" dirty="0">
                  <a:solidFill>
                    <a:srgbClr val="1F2937"/>
                  </a:solidFill>
                  <a:latin typeface="Trebuchet MS"/>
                  <a:cs typeface="Trebuchet MS"/>
                </a:rPr>
                <a:t>de</a:t>
              </a:r>
              <a:r>
                <a:rPr sz="1100" b="1" spc="65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100" b="1" spc="134" dirty="0">
                  <a:solidFill>
                    <a:srgbClr val="1F2937"/>
                  </a:solidFill>
                  <a:latin typeface="Trebuchet MS"/>
                  <a:cs typeface="Trebuchet MS"/>
                </a:rPr>
                <a:t>Desempenho</a:t>
              </a:r>
              <a:endParaRPr sz="1100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19000"/>
                </a:lnSpc>
                <a:spcBef>
                  <a:spcPts val="111"/>
                </a:spcBef>
              </a:pPr>
              <a:r>
                <a:rPr sz="110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Consultas</a:t>
              </a:r>
              <a:r>
                <a:rPr sz="110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complexas</a:t>
              </a:r>
              <a:r>
                <a:rPr sz="110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e</a:t>
              </a:r>
              <a:r>
                <a:rPr sz="110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recorrentes</a:t>
              </a:r>
              <a:r>
                <a:rPr sz="110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são</a:t>
              </a:r>
              <a:r>
                <a:rPr sz="110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executadas </a:t>
              </a:r>
              <a:r>
                <a:rPr sz="110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mais</a:t>
              </a:r>
              <a:r>
                <a:rPr sz="1100" spc="14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rapidamente.</a:t>
              </a:r>
              <a:endParaRPr sz="1100" dirty="0">
                <a:latin typeface="Trebuchet MS"/>
                <a:cs typeface="Trebuchet MS"/>
              </a:endParaRPr>
            </a:p>
            <a:p>
              <a:pPr marL="11748">
                <a:spcBef>
                  <a:spcPts val="916"/>
                </a:spcBef>
              </a:pPr>
              <a:r>
                <a:rPr sz="1100" b="1" spc="111" dirty="0">
                  <a:solidFill>
                    <a:srgbClr val="1F2937"/>
                  </a:solidFill>
                  <a:latin typeface="Trebuchet MS"/>
                  <a:cs typeface="Trebuchet MS"/>
                </a:rPr>
                <a:t>Simplicidade</a:t>
              </a:r>
              <a:r>
                <a:rPr sz="1100" b="1" spc="79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100" b="1" spc="130" dirty="0">
                  <a:solidFill>
                    <a:srgbClr val="1F2937"/>
                  </a:solidFill>
                  <a:latin typeface="Trebuchet MS"/>
                  <a:cs typeface="Trebuchet MS"/>
                </a:rPr>
                <a:t>para</a:t>
              </a:r>
              <a:r>
                <a:rPr sz="1100" b="1" spc="83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100" b="1" spc="120" dirty="0">
                  <a:solidFill>
                    <a:srgbClr val="1F2937"/>
                  </a:solidFill>
                  <a:latin typeface="Trebuchet MS"/>
                  <a:cs typeface="Trebuchet MS"/>
                </a:rPr>
                <a:t>Usuários</a:t>
              </a:r>
              <a:endParaRPr sz="1100" dirty="0">
                <a:latin typeface="Trebuchet MS"/>
                <a:cs typeface="Trebuchet MS"/>
              </a:endParaRPr>
            </a:p>
            <a:p>
              <a:pPr marL="11748" marR="129810">
                <a:lnSpc>
                  <a:spcPct val="119000"/>
                </a:lnSpc>
                <a:spcBef>
                  <a:spcPts val="111"/>
                </a:spcBef>
              </a:pPr>
              <a:r>
                <a:rPr sz="110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Abstrai</a:t>
              </a:r>
              <a:r>
                <a:rPr sz="1100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56" dirty="0">
                  <a:solidFill>
                    <a:srgbClr val="4A5462"/>
                  </a:solidFill>
                  <a:latin typeface="Trebuchet MS"/>
                  <a:cs typeface="Trebuchet MS"/>
                </a:rPr>
                <a:t>complexidade</a:t>
              </a:r>
              <a:r>
                <a:rPr sz="110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das</a:t>
              </a:r>
              <a:r>
                <a:rPr sz="110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consultas</a:t>
              </a:r>
              <a:r>
                <a:rPr sz="1100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subjacentes, </a:t>
              </a:r>
              <a:r>
                <a:rPr sz="1100" spc="19" dirty="0">
                  <a:solidFill>
                    <a:srgbClr val="4A5462"/>
                  </a:solidFill>
                  <a:latin typeface="Trebuchet MS"/>
                  <a:cs typeface="Trebuchet MS"/>
                </a:rPr>
                <a:t>permitindo</a:t>
              </a:r>
              <a:r>
                <a:rPr sz="110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9" dirty="0">
                  <a:solidFill>
                    <a:srgbClr val="4A5462"/>
                  </a:solidFill>
                  <a:latin typeface="Trebuchet MS"/>
                  <a:cs typeface="Trebuchet MS"/>
                </a:rPr>
                <a:t>que</a:t>
              </a:r>
              <a:r>
                <a:rPr sz="110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usuários</a:t>
              </a:r>
              <a:r>
                <a:rPr sz="110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 menos </a:t>
              </a:r>
              <a:r>
                <a:rPr sz="1100" spc="42" dirty="0">
                  <a:solidFill>
                    <a:srgbClr val="4A5462"/>
                  </a:solidFill>
                  <a:latin typeface="Trebuchet MS"/>
                  <a:cs typeface="Trebuchet MS"/>
                </a:rPr>
                <a:t>experientes </a:t>
              </a:r>
              <a:r>
                <a:rPr sz="110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consultem</a:t>
              </a:r>
              <a:r>
                <a:rPr sz="110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dados</a:t>
              </a:r>
              <a:r>
                <a:rPr sz="1100" spc="37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42" dirty="0">
                  <a:solidFill>
                    <a:srgbClr val="4A5462"/>
                  </a:solidFill>
                  <a:latin typeface="Trebuchet MS"/>
                  <a:cs typeface="Trebuchet MS"/>
                </a:rPr>
                <a:t>complexos.</a:t>
              </a:r>
              <a:endParaRPr sz="1100" dirty="0">
                <a:latin typeface="Trebuchet MS"/>
                <a:cs typeface="Trebuchet MS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5225205" y="4056281"/>
              <a:ext cx="3512314" cy="627574"/>
            </a:xfrm>
            <a:prstGeom prst="rect">
              <a:avLst/>
            </a:prstGeom>
          </p:spPr>
          <p:txBody>
            <a:bodyPr vert="horz" wrap="square" lIns="0" tIns="59911" rIns="0" bIns="0" rtlCol="0">
              <a:spAutoFit/>
            </a:bodyPr>
            <a:lstStyle/>
            <a:p>
              <a:pPr marL="11748">
                <a:spcBef>
                  <a:spcPts val="471"/>
                </a:spcBef>
              </a:pPr>
              <a:r>
                <a:rPr sz="1100" b="1" spc="105" dirty="0">
                  <a:solidFill>
                    <a:srgbClr val="1F2937"/>
                  </a:solidFill>
                  <a:latin typeface="Trebuchet MS"/>
                  <a:cs typeface="Trebuchet MS"/>
                </a:rPr>
                <a:t>Atualização</a:t>
              </a:r>
              <a:r>
                <a:rPr sz="1100" b="1" spc="83" dirty="0">
                  <a:solidFill>
                    <a:srgbClr val="1F2937"/>
                  </a:solidFill>
                  <a:latin typeface="Trebuchet MS"/>
                  <a:cs typeface="Trebuchet MS"/>
                </a:rPr>
                <a:t> </a:t>
              </a:r>
              <a:r>
                <a:rPr sz="1100" b="1" spc="111" dirty="0">
                  <a:solidFill>
                    <a:srgbClr val="1F2937"/>
                  </a:solidFill>
                  <a:latin typeface="Trebuchet MS"/>
                  <a:cs typeface="Trebuchet MS"/>
                </a:rPr>
                <a:t>Automática</a:t>
              </a:r>
              <a:endParaRPr sz="1100" dirty="0">
                <a:latin typeface="Trebuchet MS"/>
                <a:cs typeface="Trebuchet MS"/>
              </a:endParaRPr>
            </a:p>
            <a:p>
              <a:pPr marL="11748" marR="4699">
                <a:lnSpc>
                  <a:spcPct val="119000"/>
                </a:lnSpc>
                <a:spcBef>
                  <a:spcPts val="111"/>
                </a:spcBef>
              </a:pPr>
              <a:r>
                <a:rPr sz="110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VIEWs</a:t>
              </a:r>
              <a:r>
                <a:rPr sz="110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são</a:t>
              </a:r>
              <a:r>
                <a:rPr sz="1100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0" dirty="0">
                  <a:solidFill>
                    <a:srgbClr val="4A5462"/>
                  </a:solidFill>
                  <a:latin typeface="Trebuchet MS"/>
                  <a:cs typeface="Trebuchet MS"/>
                </a:rPr>
                <a:t>automaticamente</a:t>
              </a:r>
              <a:r>
                <a:rPr sz="110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atualizadas</a:t>
              </a:r>
              <a:r>
                <a:rPr sz="1100" spc="32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74" dirty="0">
                  <a:solidFill>
                    <a:srgbClr val="4A5462"/>
                  </a:solidFill>
                  <a:latin typeface="Trebuchet MS"/>
                  <a:cs typeface="Trebuchet MS"/>
                </a:rPr>
                <a:t>quando</a:t>
              </a:r>
              <a:r>
                <a:rPr sz="1100" spc="28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65" dirty="0">
                  <a:solidFill>
                    <a:srgbClr val="4A5462"/>
                  </a:solidFill>
                  <a:latin typeface="Trebuchet MS"/>
                  <a:cs typeface="Trebuchet MS"/>
                </a:rPr>
                <a:t>os </a:t>
              </a:r>
              <a:r>
                <a:rPr sz="1100" spc="79" dirty="0">
                  <a:solidFill>
                    <a:srgbClr val="4A5462"/>
                  </a:solidFill>
                  <a:latin typeface="Trebuchet MS"/>
                  <a:cs typeface="Trebuchet MS"/>
                </a:rPr>
                <a:t>dados</a:t>
              </a:r>
              <a:r>
                <a:rPr sz="110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nas</a:t>
              </a:r>
              <a:r>
                <a:rPr sz="110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51" dirty="0">
                  <a:solidFill>
                    <a:srgbClr val="4A5462"/>
                  </a:solidFill>
                  <a:latin typeface="Trebuchet MS"/>
                  <a:cs typeface="Trebuchet MS"/>
                </a:rPr>
                <a:t>tabelas</a:t>
              </a:r>
              <a:r>
                <a:rPr sz="110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83" dirty="0">
                  <a:solidFill>
                    <a:srgbClr val="4A5462"/>
                  </a:solidFill>
                  <a:latin typeface="Trebuchet MS"/>
                  <a:cs typeface="Trebuchet MS"/>
                </a:rPr>
                <a:t>base</a:t>
              </a:r>
              <a:r>
                <a:rPr sz="110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88" dirty="0">
                  <a:solidFill>
                    <a:srgbClr val="4A5462"/>
                  </a:solidFill>
                  <a:latin typeface="Trebuchet MS"/>
                  <a:cs typeface="Trebuchet MS"/>
                </a:rPr>
                <a:t>são</a:t>
              </a:r>
              <a:r>
                <a:rPr sz="1100" spc="23" dirty="0">
                  <a:solidFill>
                    <a:srgbClr val="4A5462"/>
                  </a:solidFill>
                  <a:latin typeface="Trebuchet MS"/>
                  <a:cs typeface="Trebuchet MS"/>
                </a:rPr>
                <a:t> </a:t>
              </a:r>
              <a:r>
                <a:rPr sz="1100" spc="-9" dirty="0">
                  <a:solidFill>
                    <a:srgbClr val="4A5462"/>
                  </a:solidFill>
                  <a:latin typeface="Trebuchet MS"/>
                  <a:cs typeface="Trebuchet MS"/>
                </a:rPr>
                <a:t>alterados.</a:t>
              </a:r>
              <a:endParaRPr sz="1100" dirty="0">
                <a:latin typeface="Trebuchet MS"/>
                <a:cs typeface="Trebuchet MS"/>
              </a:endParaRP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7153DD45-DB31-DAFC-76CD-2DB958420D92}"/>
              </a:ext>
            </a:extLst>
          </p:cNvPr>
          <p:cNvGrpSpPr/>
          <p:nvPr/>
        </p:nvGrpSpPr>
        <p:grpSpPr>
          <a:xfrm>
            <a:off x="8822360" y="1845826"/>
            <a:ext cx="2152564" cy="3894296"/>
            <a:chOff x="8925162" y="1251108"/>
            <a:chExt cx="2000012" cy="3894296"/>
          </a:xfrm>
        </p:grpSpPr>
        <p:grpSp>
          <p:nvGrpSpPr>
            <p:cNvPr id="31" name="object 31"/>
            <p:cNvGrpSpPr/>
            <p:nvPr/>
          </p:nvGrpSpPr>
          <p:grpSpPr>
            <a:xfrm>
              <a:off x="8925162" y="1251108"/>
              <a:ext cx="2000012" cy="3894296"/>
              <a:chOff x="9648823" y="1009649"/>
              <a:chExt cx="2162175" cy="4210050"/>
            </a:xfrm>
          </p:grpSpPr>
          <p:sp>
            <p:nvSpPr>
              <p:cNvPr id="32" name="object 32"/>
              <p:cNvSpPr/>
              <p:nvPr/>
            </p:nvSpPr>
            <p:spPr>
              <a:xfrm>
                <a:off x="9648823" y="1009649"/>
                <a:ext cx="2162175" cy="4210050"/>
              </a:xfrm>
              <a:custGeom>
                <a:avLst/>
                <a:gdLst/>
                <a:ahLst/>
                <a:cxnLst/>
                <a:rect l="l" t="t" r="r" b="b"/>
                <a:pathLst>
                  <a:path w="2162175" h="4210050">
                    <a:moveTo>
                      <a:pt x="2090978" y="4210049"/>
                    </a:moveTo>
                    <a:lnTo>
                      <a:pt x="71196" y="4210049"/>
                    </a:lnTo>
                    <a:lnTo>
                      <a:pt x="66240" y="4209561"/>
                    </a:lnTo>
                    <a:lnTo>
                      <a:pt x="29703" y="4194427"/>
                    </a:lnTo>
                    <a:lnTo>
                      <a:pt x="3885" y="4158387"/>
                    </a:lnTo>
                    <a:lnTo>
                      <a:pt x="0" y="4138853"/>
                    </a:lnTo>
                    <a:lnTo>
                      <a:pt x="0" y="4133849"/>
                    </a:lnTo>
                    <a:lnTo>
                      <a:pt x="0" y="71196"/>
                    </a:lnTo>
                    <a:lnTo>
                      <a:pt x="15620" y="29705"/>
                    </a:lnTo>
                    <a:lnTo>
                      <a:pt x="51660" y="3885"/>
                    </a:lnTo>
                    <a:lnTo>
                      <a:pt x="71196" y="0"/>
                    </a:lnTo>
                    <a:lnTo>
                      <a:pt x="2090978" y="0"/>
                    </a:lnTo>
                    <a:lnTo>
                      <a:pt x="2132470" y="15621"/>
                    </a:lnTo>
                    <a:lnTo>
                      <a:pt x="2158289" y="51661"/>
                    </a:lnTo>
                    <a:lnTo>
                      <a:pt x="2162175" y="71196"/>
                    </a:lnTo>
                    <a:lnTo>
                      <a:pt x="2162175" y="4138853"/>
                    </a:lnTo>
                    <a:lnTo>
                      <a:pt x="2146553" y="4180343"/>
                    </a:lnTo>
                    <a:lnTo>
                      <a:pt x="2110513" y="4206163"/>
                    </a:lnTo>
                    <a:lnTo>
                      <a:pt x="2095934" y="4209561"/>
                    </a:lnTo>
                    <a:lnTo>
                      <a:pt x="2090978" y="42100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9770332" y="1890419"/>
                <a:ext cx="1858010" cy="3260961"/>
              </a:xfrm>
              <a:custGeom>
                <a:avLst/>
                <a:gdLst/>
                <a:ahLst/>
                <a:cxnLst/>
                <a:rect l="l" t="t" r="r" b="b"/>
                <a:pathLst>
                  <a:path w="1858009" h="2933700">
                    <a:moveTo>
                      <a:pt x="1857375" y="1938096"/>
                    </a:moveTo>
                    <a:lnTo>
                      <a:pt x="1841754" y="1896605"/>
                    </a:lnTo>
                    <a:lnTo>
                      <a:pt x="1805711" y="1870786"/>
                    </a:lnTo>
                    <a:lnTo>
                      <a:pt x="1786178" y="1866900"/>
                    </a:lnTo>
                    <a:lnTo>
                      <a:pt x="71196" y="1866900"/>
                    </a:lnTo>
                    <a:lnTo>
                      <a:pt x="29705" y="1882533"/>
                    </a:lnTo>
                    <a:lnTo>
                      <a:pt x="3886" y="1918563"/>
                    </a:lnTo>
                    <a:lnTo>
                      <a:pt x="0" y="1938096"/>
                    </a:lnTo>
                    <a:lnTo>
                      <a:pt x="0" y="2857500"/>
                    </a:lnTo>
                    <a:lnTo>
                      <a:pt x="0" y="2862503"/>
                    </a:lnTo>
                    <a:lnTo>
                      <a:pt x="15621" y="2903994"/>
                    </a:lnTo>
                    <a:lnTo>
                      <a:pt x="51663" y="2929813"/>
                    </a:lnTo>
                    <a:lnTo>
                      <a:pt x="71196" y="2933700"/>
                    </a:lnTo>
                    <a:lnTo>
                      <a:pt x="1786178" y="2933700"/>
                    </a:lnTo>
                    <a:lnTo>
                      <a:pt x="1827669" y="2918079"/>
                    </a:lnTo>
                    <a:lnTo>
                      <a:pt x="1853488" y="2882049"/>
                    </a:lnTo>
                    <a:lnTo>
                      <a:pt x="1857375" y="2862503"/>
                    </a:lnTo>
                    <a:lnTo>
                      <a:pt x="1857375" y="1938096"/>
                    </a:lnTo>
                    <a:close/>
                  </a:path>
                  <a:path w="1858009" h="2933700">
                    <a:moveTo>
                      <a:pt x="1857387" y="76200"/>
                    </a:moveTo>
                    <a:lnTo>
                      <a:pt x="1844548" y="33858"/>
                    </a:lnTo>
                    <a:lnTo>
                      <a:pt x="1810346" y="5803"/>
                    </a:lnTo>
                    <a:lnTo>
                      <a:pt x="1781187" y="0"/>
                    </a:lnTo>
                    <a:lnTo>
                      <a:pt x="76212" y="0"/>
                    </a:lnTo>
                    <a:lnTo>
                      <a:pt x="33858" y="12839"/>
                    </a:lnTo>
                    <a:lnTo>
                      <a:pt x="5803" y="47040"/>
                    </a:lnTo>
                    <a:lnTo>
                      <a:pt x="12" y="76200"/>
                    </a:lnTo>
                    <a:lnTo>
                      <a:pt x="12" y="1352550"/>
                    </a:lnTo>
                    <a:lnTo>
                      <a:pt x="12839" y="1394891"/>
                    </a:lnTo>
                    <a:lnTo>
                      <a:pt x="47040" y="1422958"/>
                    </a:lnTo>
                    <a:lnTo>
                      <a:pt x="76212" y="1428750"/>
                    </a:lnTo>
                    <a:lnTo>
                      <a:pt x="1781187" y="1428750"/>
                    </a:lnTo>
                    <a:lnTo>
                      <a:pt x="1823516" y="1415923"/>
                    </a:lnTo>
                    <a:lnTo>
                      <a:pt x="1851583" y="1381721"/>
                    </a:lnTo>
                    <a:lnTo>
                      <a:pt x="1857387" y="1352550"/>
                    </a:lnTo>
                    <a:lnTo>
                      <a:pt x="1857387" y="76200"/>
                    </a:lnTo>
                    <a:close/>
                  </a:path>
                </a:pathLst>
              </a:custGeom>
              <a:solidFill>
                <a:srgbClr val="33333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9801224" y="1162049"/>
                <a:ext cx="34290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381000">
                    <a:moveTo>
                      <a:pt x="171449" y="380999"/>
                    </a:moveTo>
                    <a:lnTo>
                      <a:pt x="129779" y="375860"/>
                    </a:lnTo>
                    <a:lnTo>
                      <a:pt x="90626" y="360757"/>
                    </a:lnTo>
                    <a:lnTo>
                      <a:pt x="56316" y="336593"/>
                    </a:lnTo>
                    <a:lnTo>
                      <a:pt x="28892" y="304802"/>
                    </a:lnTo>
                    <a:lnTo>
                      <a:pt x="10016" y="267300"/>
                    </a:lnTo>
                    <a:lnTo>
                      <a:pt x="823" y="226355"/>
                    </a:lnTo>
                    <a:lnTo>
                      <a:pt x="0" y="209549"/>
                    </a:lnTo>
                    <a:lnTo>
                      <a:pt x="0" y="171449"/>
                    </a:lnTo>
                    <a:lnTo>
                      <a:pt x="5138" y="129780"/>
                    </a:lnTo>
                    <a:lnTo>
                      <a:pt x="20240" y="90627"/>
                    </a:lnTo>
                    <a:lnTo>
                      <a:pt x="44404" y="56317"/>
                    </a:lnTo>
                    <a:lnTo>
                      <a:pt x="76196" y="28894"/>
                    </a:lnTo>
                    <a:lnTo>
                      <a:pt x="113698" y="10017"/>
                    </a:lnTo>
                    <a:lnTo>
                      <a:pt x="154644" y="823"/>
                    </a:lnTo>
                    <a:lnTo>
                      <a:pt x="171449" y="0"/>
                    </a:lnTo>
                    <a:lnTo>
                      <a:pt x="179872" y="205"/>
                    </a:lnTo>
                    <a:lnTo>
                      <a:pt x="221220" y="7380"/>
                    </a:lnTo>
                    <a:lnTo>
                      <a:pt x="259583" y="24386"/>
                    </a:lnTo>
                    <a:lnTo>
                      <a:pt x="292683" y="50216"/>
                    </a:lnTo>
                    <a:lnTo>
                      <a:pt x="318512" y="83315"/>
                    </a:lnTo>
                    <a:lnTo>
                      <a:pt x="335518" y="121680"/>
                    </a:lnTo>
                    <a:lnTo>
                      <a:pt x="342693" y="163027"/>
                    </a:lnTo>
                    <a:lnTo>
                      <a:pt x="342899" y="171449"/>
                    </a:lnTo>
                    <a:lnTo>
                      <a:pt x="342899" y="209549"/>
                    </a:lnTo>
                    <a:lnTo>
                      <a:pt x="337759" y="251218"/>
                    </a:lnTo>
                    <a:lnTo>
                      <a:pt x="322656" y="290371"/>
                    </a:lnTo>
                    <a:lnTo>
                      <a:pt x="298493" y="324681"/>
                    </a:lnTo>
                    <a:lnTo>
                      <a:pt x="266701" y="352105"/>
                    </a:lnTo>
                    <a:lnTo>
                      <a:pt x="229200" y="370982"/>
                    </a:lnTo>
                    <a:lnTo>
                      <a:pt x="188255" y="380176"/>
                    </a:lnTo>
                    <a:lnTo>
                      <a:pt x="171449" y="380999"/>
                    </a:lnTo>
                    <a:close/>
                  </a:path>
                </a:pathLst>
              </a:custGeom>
              <a:solidFill>
                <a:srgbClr val="21C45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5" name="object 35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77424" y="1266824"/>
                <a:ext cx="190499" cy="15239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9475506" y="1442006"/>
              <a:ext cx="868728" cy="225447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1388" b="1" spc="148" dirty="0">
                  <a:solidFill>
                    <a:srgbClr val="1F2937"/>
                  </a:solidFill>
                  <a:latin typeface="Trebuchet MS"/>
                  <a:cs typeface="Trebuchet MS"/>
                </a:rPr>
                <a:t>Exemplo</a:t>
              </a:r>
              <a:endParaRPr sz="1388" dirty="0">
                <a:latin typeface="Trebuchet MS"/>
                <a:cs typeface="Trebuchet MS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9066133" y="1846516"/>
              <a:ext cx="1076658" cy="161263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971" spc="56" dirty="0">
                  <a:solidFill>
                    <a:srgbClr val="374050"/>
                  </a:solidFill>
                  <a:latin typeface="Trebuchet MS"/>
                  <a:cs typeface="Trebuchet MS"/>
                </a:rPr>
                <a:t>Criação</a:t>
              </a:r>
              <a:r>
                <a:rPr sz="971" spc="1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60" dirty="0">
                  <a:solidFill>
                    <a:srgbClr val="374050"/>
                  </a:solidFill>
                  <a:latin typeface="Trebuchet MS"/>
                  <a:cs typeface="Trebuchet MS"/>
                </a:rPr>
                <a:t>de</a:t>
              </a:r>
              <a:r>
                <a:rPr sz="971" spc="19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VIEW:</a:t>
              </a:r>
              <a:endParaRPr sz="971" dirty="0">
                <a:latin typeface="Trebuchet MS"/>
                <a:cs typeface="Trebuchet MS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9190234" y="2131082"/>
              <a:ext cx="1424384" cy="1326005"/>
            </a:xfrm>
            <a:prstGeom prst="rect">
              <a:avLst/>
            </a:prstGeom>
          </p:spPr>
          <p:txBody>
            <a:bodyPr vert="horz" wrap="square" lIns="0" tIns="25845" rIns="0" bIns="0" rtlCol="0">
              <a:spAutoFit/>
            </a:bodyPr>
            <a:lstStyle/>
            <a:p>
              <a:pPr marL="11748">
                <a:spcBef>
                  <a:spcPts val="204"/>
                </a:spcBef>
              </a:pPr>
              <a:r>
                <a:rPr sz="832" dirty="0">
                  <a:solidFill>
                    <a:srgbClr val="F7F7F7"/>
                  </a:solidFill>
                  <a:latin typeface="Courier New"/>
                  <a:cs typeface="Courier New"/>
                </a:rPr>
                <a:t>CREATE </a:t>
              </a:r>
              <a:r>
                <a:rPr sz="832" spc="-19" dirty="0">
                  <a:solidFill>
                    <a:srgbClr val="F7F7F7"/>
                  </a:solidFill>
                  <a:latin typeface="Courier New"/>
                  <a:cs typeface="Courier New"/>
                </a:rPr>
                <a:t>VIEW</a:t>
              </a:r>
              <a:endParaRPr sz="832" dirty="0">
                <a:latin typeface="Courier New"/>
                <a:cs typeface="Courier New"/>
              </a:endParaRPr>
            </a:p>
            <a:p>
              <a:pPr marL="11748" marR="4699">
                <a:lnSpc>
                  <a:spcPct val="111100"/>
                </a:lnSpc>
              </a:pPr>
              <a:r>
                <a:rPr sz="832" spc="-9" dirty="0">
                  <a:solidFill>
                    <a:srgbClr val="F7F7F7"/>
                  </a:solidFill>
                  <a:latin typeface="Courier New"/>
                  <a:cs typeface="Courier New"/>
                </a:rPr>
                <a:t>Vendas_Detalhadas_View </a:t>
              </a:r>
              <a:r>
                <a:rPr sz="832" spc="-23" dirty="0">
                  <a:solidFill>
                    <a:srgbClr val="F7F7F7"/>
                  </a:solidFill>
                  <a:latin typeface="Courier New"/>
                  <a:cs typeface="Courier New"/>
                </a:rPr>
                <a:t>AS</a:t>
              </a:r>
              <a:endParaRPr sz="832" dirty="0">
                <a:latin typeface="Courier New"/>
                <a:cs typeface="Courier New"/>
              </a:endParaRPr>
            </a:p>
            <a:p>
              <a:pPr marL="11748" marR="4699">
                <a:lnSpc>
                  <a:spcPct val="111100"/>
                </a:lnSpc>
              </a:pPr>
              <a:r>
                <a:rPr sz="832" dirty="0">
                  <a:solidFill>
                    <a:srgbClr val="F7F7F7"/>
                  </a:solidFill>
                  <a:latin typeface="Courier New"/>
                  <a:cs typeface="Courier New"/>
                </a:rPr>
                <a:t>SELECT </a:t>
              </a:r>
              <a:r>
                <a:rPr sz="832" spc="-9" dirty="0">
                  <a:solidFill>
                    <a:srgbClr val="F7F7F7"/>
                  </a:solidFill>
                  <a:latin typeface="Courier New"/>
                  <a:cs typeface="Courier New"/>
                </a:rPr>
                <a:t>C.</a:t>
              </a:r>
              <a:r>
                <a:rPr sz="1050" spc="-9" dirty="0">
                  <a:solidFill>
                    <a:srgbClr val="F7F7F7"/>
                  </a:solidFill>
                  <a:latin typeface="Courier New"/>
                  <a:cs typeface="Courier New"/>
                </a:rPr>
                <a:t>Nome</a:t>
              </a:r>
              <a:r>
                <a:rPr sz="832" spc="-9" dirty="0">
                  <a:solidFill>
                    <a:srgbClr val="F7F7F7"/>
                  </a:solidFill>
                  <a:latin typeface="Courier New"/>
                  <a:cs typeface="Courier New"/>
                </a:rPr>
                <a:t>_Cliente, P.Nome_Produto, V.Data_Venda</a:t>
              </a:r>
              <a:endParaRPr sz="832" dirty="0">
                <a:latin typeface="Courier New"/>
                <a:cs typeface="Courier New"/>
              </a:endParaRPr>
            </a:p>
            <a:p>
              <a:pPr marL="11748">
                <a:spcBef>
                  <a:spcPts val="111"/>
                </a:spcBef>
              </a:pPr>
              <a:r>
                <a:rPr sz="832" dirty="0">
                  <a:solidFill>
                    <a:srgbClr val="F7F7F7"/>
                  </a:solidFill>
                  <a:latin typeface="Courier New"/>
                  <a:cs typeface="Courier New"/>
                </a:rPr>
                <a:t>FROM Vendas AS </a:t>
              </a:r>
              <a:r>
                <a:rPr sz="832" spc="-46" dirty="0">
                  <a:solidFill>
                    <a:srgbClr val="F7F7F7"/>
                  </a:solidFill>
                  <a:latin typeface="Courier New"/>
                  <a:cs typeface="Courier New"/>
                </a:rPr>
                <a:t>V</a:t>
              </a:r>
              <a:endParaRPr sz="832" dirty="0">
                <a:latin typeface="Courier New"/>
                <a:cs typeface="Courier New"/>
              </a:endParaRPr>
            </a:p>
            <a:p>
              <a:pPr marL="11748">
                <a:spcBef>
                  <a:spcPts val="111"/>
                </a:spcBef>
              </a:pPr>
              <a:r>
                <a:rPr sz="832" dirty="0">
                  <a:solidFill>
                    <a:srgbClr val="F7F7F7"/>
                  </a:solidFill>
                  <a:latin typeface="Courier New"/>
                  <a:cs typeface="Courier New"/>
                </a:rPr>
                <a:t>JOIN Clientes AS C </a:t>
              </a:r>
              <a:r>
                <a:rPr sz="832" spc="-23" dirty="0">
                  <a:solidFill>
                    <a:srgbClr val="F7F7F7"/>
                  </a:solidFill>
                  <a:latin typeface="Courier New"/>
                  <a:cs typeface="Courier New"/>
                </a:rPr>
                <a:t>ON</a:t>
              </a:r>
              <a:endParaRPr sz="832" dirty="0">
                <a:latin typeface="Courier New"/>
                <a:cs typeface="Courier New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9066133" y="3755917"/>
              <a:ext cx="1305147" cy="161263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>
                <a:spcBef>
                  <a:spcPts val="93"/>
                </a:spcBef>
              </a:pPr>
              <a:r>
                <a:rPr sz="971" spc="65" dirty="0">
                  <a:solidFill>
                    <a:srgbClr val="374050"/>
                  </a:solidFill>
                  <a:latin typeface="Trebuchet MS"/>
                  <a:cs typeface="Trebuchet MS"/>
                </a:rPr>
                <a:t>Consultando</a:t>
              </a:r>
              <a:r>
                <a:rPr sz="971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79" dirty="0">
                  <a:solidFill>
                    <a:srgbClr val="374050"/>
                  </a:solidFill>
                  <a:latin typeface="Trebuchet MS"/>
                  <a:cs typeface="Trebuchet MS"/>
                </a:rPr>
                <a:t>a</a:t>
              </a:r>
              <a:r>
                <a:rPr sz="971" spc="32" dirty="0">
                  <a:solidFill>
                    <a:srgbClr val="374050"/>
                  </a:solidFill>
                  <a:latin typeface="Trebuchet MS"/>
                  <a:cs typeface="Trebuchet MS"/>
                </a:rPr>
                <a:t> </a:t>
              </a:r>
              <a:r>
                <a:rPr sz="971" spc="28" dirty="0">
                  <a:solidFill>
                    <a:srgbClr val="374050"/>
                  </a:solidFill>
                  <a:latin typeface="Trebuchet MS"/>
                  <a:cs typeface="Trebuchet MS"/>
                </a:rPr>
                <a:t>VIEW:</a:t>
              </a:r>
              <a:endParaRPr sz="971" dirty="0">
                <a:latin typeface="Trebuchet MS"/>
                <a:cs typeface="Trebuchet MS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9152447" y="4099825"/>
              <a:ext cx="1424384" cy="719108"/>
            </a:xfrm>
            <a:prstGeom prst="rect">
              <a:avLst/>
            </a:prstGeom>
          </p:spPr>
          <p:txBody>
            <a:bodyPr vert="horz" wrap="square" lIns="0" tIns="11748" rIns="0" bIns="0" rtlCol="0">
              <a:spAutoFit/>
            </a:bodyPr>
            <a:lstStyle/>
            <a:p>
              <a:pPr marL="11748" marR="895747">
                <a:lnSpc>
                  <a:spcPct val="111100"/>
                </a:lnSpc>
                <a:spcBef>
                  <a:spcPts val="93"/>
                </a:spcBef>
              </a:pPr>
              <a:r>
                <a:rPr sz="832" dirty="0">
                  <a:solidFill>
                    <a:srgbClr val="F7F7F7"/>
                  </a:solidFill>
                  <a:latin typeface="Courier New"/>
                  <a:cs typeface="Courier New"/>
                </a:rPr>
                <a:t>SELECT </a:t>
              </a:r>
              <a:r>
                <a:rPr sz="832" spc="-46" dirty="0">
                  <a:solidFill>
                    <a:srgbClr val="F7F7F7"/>
                  </a:solidFill>
                  <a:latin typeface="Courier New"/>
                  <a:cs typeface="Courier New"/>
                </a:rPr>
                <a:t>* </a:t>
              </a:r>
              <a:r>
                <a:rPr sz="832" spc="-19" dirty="0">
                  <a:solidFill>
                    <a:srgbClr val="F7F7F7"/>
                  </a:solidFill>
                  <a:latin typeface="Courier New"/>
                  <a:cs typeface="Courier New"/>
                </a:rPr>
                <a:t>FROM</a:t>
              </a:r>
              <a:endParaRPr sz="832" dirty="0">
                <a:latin typeface="Courier New"/>
                <a:cs typeface="Courier New"/>
              </a:endParaRPr>
            </a:p>
            <a:p>
              <a:pPr marL="11748" marR="4699">
                <a:lnSpc>
                  <a:spcPct val="111100"/>
                </a:lnSpc>
              </a:pPr>
              <a:r>
                <a:rPr sz="832" spc="-9" dirty="0">
                  <a:solidFill>
                    <a:srgbClr val="F7F7F7"/>
                  </a:solidFill>
                  <a:latin typeface="Courier New"/>
                  <a:cs typeface="Courier New"/>
                </a:rPr>
                <a:t>Vendas_Detalhadas_View </a:t>
              </a:r>
              <a:r>
                <a:rPr sz="832" dirty="0">
                  <a:solidFill>
                    <a:srgbClr val="F7F7F7"/>
                  </a:solidFill>
                  <a:latin typeface="Courier New"/>
                  <a:cs typeface="Courier New"/>
                </a:rPr>
                <a:t>WHERE Data_Venda </a:t>
              </a:r>
              <a:r>
                <a:rPr sz="832" spc="-46" dirty="0">
                  <a:solidFill>
                    <a:srgbClr val="F7F7F7"/>
                  </a:solidFill>
                  <a:latin typeface="Courier New"/>
                  <a:cs typeface="Courier New"/>
                </a:rPr>
                <a:t>= </a:t>
              </a:r>
              <a:r>
                <a:rPr sz="832" dirty="0">
                  <a:solidFill>
                    <a:srgbClr val="F7F7F7"/>
                  </a:solidFill>
                  <a:latin typeface="Courier New"/>
                  <a:cs typeface="Courier New"/>
                </a:rPr>
                <a:t>'2023-01-</a:t>
              </a:r>
              <a:r>
                <a:rPr sz="832" spc="-19" dirty="0">
                  <a:solidFill>
                    <a:srgbClr val="F7F7F7"/>
                  </a:solidFill>
                  <a:latin typeface="Courier New"/>
                  <a:cs typeface="Courier New"/>
                </a:rPr>
                <a:t>15';</a:t>
              </a:r>
              <a:endParaRPr sz="832" dirty="0">
                <a:latin typeface="Courier New"/>
                <a:cs typeface="Courier New"/>
              </a:endParaRPr>
            </a:p>
          </p:txBody>
        </p:sp>
      </p:grpSp>
      <p:sp>
        <p:nvSpPr>
          <p:cNvPr id="41" name="object 41"/>
          <p:cNvSpPr/>
          <p:nvPr/>
        </p:nvSpPr>
        <p:spPr>
          <a:xfrm>
            <a:off x="0" y="8096964"/>
            <a:ext cx="11277600" cy="361236"/>
          </a:xfrm>
          <a:custGeom>
            <a:avLst/>
            <a:gdLst/>
            <a:ahLst/>
            <a:cxnLst/>
            <a:rect l="l" t="t" r="r" b="b"/>
            <a:pathLst>
              <a:path w="12192000" h="390525">
                <a:moveTo>
                  <a:pt x="12191999" y="390524"/>
                </a:moveTo>
                <a:lnTo>
                  <a:pt x="0" y="390524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90524"/>
                </a:lnTo>
                <a:close/>
              </a:path>
            </a:pathLst>
          </a:custGeom>
          <a:solidFill>
            <a:srgbClr val="4FC778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1596</Words>
  <Application>Microsoft Office PowerPoint</Application>
  <PresentationFormat>Personalizar</PresentationFormat>
  <Paragraphs>220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Courier New</vt:lpstr>
      <vt:lpstr>Montaser Arabic</vt:lpstr>
      <vt:lpstr>Trebuchet MS</vt:lpstr>
      <vt:lpstr>Office Theme</vt:lpstr>
      <vt:lpstr>Do Excel ao BigQuery:</vt:lpstr>
      <vt:lpstr>INTRODUÇÃO: A MISSÃO DA LIVRARIA DEVSABER</vt:lpstr>
      <vt:lpstr>PROBLEMA: LIMITAÇÕES DAS PLANILHAS</vt:lpstr>
      <vt:lpstr>ARQUITETURA DO PIPELINE DE DADOS</vt:lpstr>
      <vt:lpstr>MODELO DE DADOS NO BIGQUERY</vt:lpstr>
      <vt:lpstr>INGESTÃO DE DADOS COM INSERT INTO</vt:lpstr>
      <vt:lpstr>ANÁLISE DE DADOS COM SQL</vt:lpstr>
      <vt:lpstr>ANÁLISE DE DADOS COM SQL (CONT.)</vt:lpstr>
      <vt:lpstr>AUTOMAÇÃO E REUSO COM VIEWS</vt:lpstr>
      <vt:lpstr>RESULTADOS E INSIGHTS OBTIDOS</vt:lpstr>
      <vt:lpstr>CONCLUSÃO</vt:lpstr>
      <vt:lpstr>GITHUB E PORTFÓLIO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Camila Prado</dc:creator>
  <cp:lastModifiedBy>Camila Farias do Prado</cp:lastModifiedBy>
  <cp:revision>1</cp:revision>
  <dcterms:created xsi:type="dcterms:W3CDTF">2025-08-31T19:07:15Z</dcterms:created>
  <dcterms:modified xsi:type="dcterms:W3CDTF">2025-09-01T03:30:20Z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2025-08-31T00:00:00Z</vt:filetime>
  </property>
  <property fmtid="{D5CDD505-2E9C-101B-9397-08002B2CF9AE}" pid="3" name="LastSaved">
    <vt:filetime>2025-08-31T00:00:00Z</vt:filetime>
  </property>
</Properties>
</file>